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  <p:sldMasterId id="2147483724" r:id="rId8"/>
    <p:sldMasterId id="2147483737" r:id="rId9"/>
    <p:sldMasterId id="2147483754" r:id="rId10"/>
  </p:sldMasterIdLst>
  <p:notesMasterIdLst>
    <p:notesMasterId r:id="rId65"/>
  </p:notesMasterIdLst>
  <p:handoutMasterIdLst>
    <p:handoutMasterId r:id="rId66"/>
  </p:handoutMasterIdLst>
  <p:sldIdLst>
    <p:sldId id="500" r:id="rId11"/>
    <p:sldId id="479" r:id="rId12"/>
    <p:sldId id="377" r:id="rId13"/>
    <p:sldId id="368" r:id="rId14"/>
    <p:sldId id="369" r:id="rId15"/>
    <p:sldId id="372" r:id="rId16"/>
    <p:sldId id="373" r:id="rId17"/>
    <p:sldId id="374" r:id="rId18"/>
    <p:sldId id="370" r:id="rId19"/>
    <p:sldId id="365" r:id="rId20"/>
    <p:sldId id="1876" r:id="rId21"/>
    <p:sldId id="275" r:id="rId22"/>
    <p:sldId id="272" r:id="rId23"/>
    <p:sldId id="273" r:id="rId24"/>
    <p:sldId id="505" r:id="rId25"/>
    <p:sldId id="507" r:id="rId26"/>
    <p:sldId id="506" r:id="rId27"/>
    <p:sldId id="1912" r:id="rId28"/>
    <p:sldId id="501" r:id="rId29"/>
    <p:sldId id="502" r:id="rId30"/>
    <p:sldId id="1904" r:id="rId31"/>
    <p:sldId id="508" r:id="rId32"/>
    <p:sldId id="1906" r:id="rId33"/>
    <p:sldId id="1907" r:id="rId34"/>
    <p:sldId id="1908" r:id="rId35"/>
    <p:sldId id="503" r:id="rId36"/>
    <p:sldId id="1909" r:id="rId37"/>
    <p:sldId id="509" r:id="rId38"/>
    <p:sldId id="1910" r:id="rId39"/>
    <p:sldId id="1911" r:id="rId40"/>
    <p:sldId id="259" r:id="rId41"/>
    <p:sldId id="260" r:id="rId42"/>
    <p:sldId id="261" r:id="rId43"/>
    <p:sldId id="262" r:id="rId44"/>
    <p:sldId id="263" r:id="rId45"/>
    <p:sldId id="264" r:id="rId46"/>
    <p:sldId id="266" r:id="rId47"/>
    <p:sldId id="267" r:id="rId48"/>
    <p:sldId id="3167" r:id="rId49"/>
    <p:sldId id="265" r:id="rId50"/>
    <p:sldId id="269" r:id="rId51"/>
    <p:sldId id="327" r:id="rId52"/>
    <p:sldId id="3164" r:id="rId53"/>
    <p:sldId id="3165" r:id="rId54"/>
    <p:sldId id="3166" r:id="rId55"/>
    <p:sldId id="510" r:id="rId56"/>
    <p:sldId id="514" r:id="rId57"/>
    <p:sldId id="481" r:id="rId58"/>
    <p:sldId id="1918" r:id="rId59"/>
    <p:sldId id="1915" r:id="rId60"/>
    <p:sldId id="1920" r:id="rId61"/>
    <p:sldId id="1901" r:id="rId62"/>
    <p:sldId id="1902" r:id="rId63"/>
    <p:sldId id="292" r:id="rId6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479"/>
            <p14:sldId id="377"/>
            <p14:sldId id="368"/>
            <p14:sldId id="369"/>
            <p14:sldId id="372"/>
            <p14:sldId id="373"/>
            <p14:sldId id="374"/>
            <p14:sldId id="370"/>
            <p14:sldId id="365"/>
            <p14:sldId id="1876"/>
            <p14:sldId id="275"/>
            <p14:sldId id="272"/>
            <p14:sldId id="273"/>
            <p14:sldId id="505"/>
            <p14:sldId id="507"/>
            <p14:sldId id="506"/>
            <p14:sldId id="1912"/>
            <p14:sldId id="501"/>
            <p14:sldId id="502"/>
            <p14:sldId id="1904"/>
            <p14:sldId id="508"/>
            <p14:sldId id="1906"/>
            <p14:sldId id="1907"/>
            <p14:sldId id="1908"/>
            <p14:sldId id="503"/>
            <p14:sldId id="1909"/>
            <p14:sldId id="509"/>
            <p14:sldId id="1910"/>
            <p14:sldId id="1911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3167"/>
            <p14:sldId id="265"/>
            <p14:sldId id="269"/>
            <p14:sldId id="327"/>
            <p14:sldId id="3164"/>
            <p14:sldId id="3165"/>
            <p14:sldId id="3166"/>
            <p14:sldId id="510"/>
            <p14:sldId id="514"/>
            <p14:sldId id="481"/>
            <p14:sldId id="1918"/>
            <p14:sldId id="1915"/>
            <p14:sldId id="1920"/>
            <p14:sldId id="1901"/>
            <p14:sldId id="1902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052FEC-7E36-8043-B6F6-6C2726971B53}" v="21" dt="2024-07-08T18:21:41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7" autoAdjust="0"/>
    <p:restoredTop sz="84213" autoAdjust="0"/>
  </p:normalViewPr>
  <p:slideViewPr>
    <p:cSldViewPr>
      <p:cViewPr varScale="1">
        <p:scale>
          <a:sx n="134" d="100"/>
          <a:sy n="134" d="100"/>
        </p:scale>
        <p:origin x="10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commentAuthors" Target="commentAuthor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notesMaster" Target="notesMasters/notesMaster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" Type="http://schemas.openxmlformats.org/officeDocument/2006/relationships/slideMaster" Target="slideMasters/slideMaster4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Gamal M Mostafa Abdo" userId="a714cb67-05a0-476b-a83a-e1e73bd0e875" providerId="ADAL" clId="{EF052FEC-7E36-8043-B6F6-6C2726971B53}"/>
    <pc:docChg chg="undo custSel addSld delSld modSld sldOrd modSection">
      <pc:chgData name="Mohammad Gamal M Mostafa Abdo" userId="a714cb67-05a0-476b-a83a-e1e73bd0e875" providerId="ADAL" clId="{EF052FEC-7E36-8043-B6F6-6C2726971B53}" dt="2024-07-08T18:25:13.632" v="76" actId="20577"/>
      <pc:docMkLst>
        <pc:docMk/>
      </pc:docMkLst>
      <pc:sldChg chg="modSp add del mod modTransition">
        <pc:chgData name="Mohammad Gamal M Mostafa Abdo" userId="a714cb67-05a0-476b-a83a-e1e73bd0e875" providerId="ADAL" clId="{EF052FEC-7E36-8043-B6F6-6C2726971B53}" dt="2024-07-08T18:25:13.632" v="76" actId="20577"/>
        <pc:sldMkLst>
          <pc:docMk/>
          <pc:sldMk cId="3599688821" sldId="259"/>
        </pc:sldMkLst>
        <pc:spChg chg="mod">
          <ac:chgData name="Mohammad Gamal M Mostafa Abdo" userId="a714cb67-05a0-476b-a83a-e1e73bd0e875" providerId="ADAL" clId="{EF052FEC-7E36-8043-B6F6-6C2726971B53}" dt="2024-07-08T18:25:13.632" v="76" actId="20577"/>
          <ac:spMkLst>
            <pc:docMk/>
            <pc:sldMk cId="3599688821" sldId="259"/>
            <ac:spMk id="14337" creationId="{DBAFFD20-95F8-5147-EA86-972AE9E676BF}"/>
          </ac:spMkLst>
        </pc:spChg>
      </pc:sldChg>
      <pc:sldChg chg="add del modTransition">
        <pc:chgData name="Mohammad Gamal M Mostafa Abdo" userId="a714cb67-05a0-476b-a83a-e1e73bd0e875" providerId="ADAL" clId="{EF052FEC-7E36-8043-B6F6-6C2726971B53}" dt="2024-07-08T18:09:03.117" v="30"/>
        <pc:sldMkLst>
          <pc:docMk/>
          <pc:sldMk cId="3368617122" sldId="260"/>
        </pc:sldMkLst>
      </pc:sldChg>
      <pc:sldChg chg="add del modTransition">
        <pc:chgData name="Mohammad Gamal M Mostafa Abdo" userId="a714cb67-05a0-476b-a83a-e1e73bd0e875" providerId="ADAL" clId="{EF052FEC-7E36-8043-B6F6-6C2726971B53}" dt="2024-07-08T18:09:03.117" v="30"/>
        <pc:sldMkLst>
          <pc:docMk/>
          <pc:sldMk cId="4114979671" sldId="261"/>
        </pc:sldMkLst>
      </pc:sldChg>
      <pc:sldChg chg="add del modTransition">
        <pc:chgData name="Mohammad Gamal M Mostafa Abdo" userId="a714cb67-05a0-476b-a83a-e1e73bd0e875" providerId="ADAL" clId="{EF052FEC-7E36-8043-B6F6-6C2726971B53}" dt="2024-07-08T18:09:03.117" v="30"/>
        <pc:sldMkLst>
          <pc:docMk/>
          <pc:sldMk cId="2957205253" sldId="262"/>
        </pc:sldMkLst>
      </pc:sldChg>
      <pc:sldChg chg="add del modTransition">
        <pc:chgData name="Mohammad Gamal M Mostafa Abdo" userId="a714cb67-05a0-476b-a83a-e1e73bd0e875" providerId="ADAL" clId="{EF052FEC-7E36-8043-B6F6-6C2726971B53}" dt="2024-07-08T18:09:03.117" v="30"/>
        <pc:sldMkLst>
          <pc:docMk/>
          <pc:sldMk cId="1510429451" sldId="263"/>
        </pc:sldMkLst>
      </pc:sldChg>
      <pc:sldChg chg="add del modTransition">
        <pc:chgData name="Mohammad Gamal M Mostafa Abdo" userId="a714cb67-05a0-476b-a83a-e1e73bd0e875" providerId="ADAL" clId="{EF052FEC-7E36-8043-B6F6-6C2726971B53}" dt="2024-07-08T18:09:03.117" v="30"/>
        <pc:sldMkLst>
          <pc:docMk/>
          <pc:sldMk cId="48165899" sldId="264"/>
        </pc:sldMkLst>
      </pc:sldChg>
      <pc:sldChg chg="delSp modSp add del mod ord modTransition">
        <pc:chgData name="Mohammad Gamal M Mostafa Abdo" userId="a714cb67-05a0-476b-a83a-e1e73bd0e875" providerId="ADAL" clId="{EF052FEC-7E36-8043-B6F6-6C2726971B53}" dt="2024-07-08T18:23:31.190" v="65" actId="20578"/>
        <pc:sldMkLst>
          <pc:docMk/>
          <pc:sldMk cId="3640117727" sldId="265"/>
        </pc:sldMkLst>
        <pc:spChg chg="del mod">
          <ac:chgData name="Mohammad Gamal M Mostafa Abdo" userId="a714cb67-05a0-476b-a83a-e1e73bd0e875" providerId="ADAL" clId="{EF052FEC-7E36-8043-B6F6-6C2726971B53}" dt="2024-07-08T18:22:34.539" v="63" actId="478"/>
          <ac:spMkLst>
            <pc:docMk/>
            <pc:sldMk cId="3640117727" sldId="265"/>
            <ac:spMk id="24" creationId="{723688D9-9FAD-B786-6C16-305362B15301}"/>
          </ac:spMkLst>
        </pc:spChg>
        <pc:spChg chg="del">
          <ac:chgData name="Mohammad Gamal M Mostafa Abdo" userId="a714cb67-05a0-476b-a83a-e1e73bd0e875" providerId="ADAL" clId="{EF052FEC-7E36-8043-B6F6-6C2726971B53}" dt="2024-07-08T18:21:46.697" v="59" actId="478"/>
          <ac:spMkLst>
            <pc:docMk/>
            <pc:sldMk cId="3640117727" sldId="265"/>
            <ac:spMk id="27" creationId="{80323608-C5EE-E882-AD64-8396B0E9E74C}"/>
          </ac:spMkLst>
        </pc:spChg>
        <pc:picChg chg="mod">
          <ac:chgData name="Mohammad Gamal M Mostafa Abdo" userId="a714cb67-05a0-476b-a83a-e1e73bd0e875" providerId="ADAL" clId="{EF052FEC-7E36-8043-B6F6-6C2726971B53}" dt="2024-07-08T18:22:05.494" v="61" actId="1076"/>
          <ac:picMkLst>
            <pc:docMk/>
            <pc:sldMk cId="3640117727" sldId="265"/>
            <ac:picMk id="22" creationId="{C1225312-EB87-F048-6AAF-8888B0EA1C0C}"/>
          </ac:picMkLst>
        </pc:picChg>
        <pc:picChg chg="del">
          <ac:chgData name="Mohammad Gamal M Mostafa Abdo" userId="a714cb67-05a0-476b-a83a-e1e73bd0e875" providerId="ADAL" clId="{EF052FEC-7E36-8043-B6F6-6C2726971B53}" dt="2024-07-08T18:21:43.321" v="58" actId="478"/>
          <ac:picMkLst>
            <pc:docMk/>
            <pc:sldMk cId="3640117727" sldId="265"/>
            <ac:picMk id="23" creationId="{F682F441-8197-5966-23F0-C5000A1377B5}"/>
          </ac:picMkLst>
        </pc:picChg>
        <pc:cxnChg chg="mod">
          <ac:chgData name="Mohammad Gamal M Mostafa Abdo" userId="a714cb67-05a0-476b-a83a-e1e73bd0e875" providerId="ADAL" clId="{EF052FEC-7E36-8043-B6F6-6C2726971B53}" dt="2024-07-08T18:22:34.539" v="63" actId="478"/>
          <ac:cxnSpMkLst>
            <pc:docMk/>
            <pc:sldMk cId="3640117727" sldId="265"/>
            <ac:cxnSpMk id="25" creationId="{4FDC21A2-7DE2-BCAA-681D-157E2B2F3142}"/>
          </ac:cxnSpMkLst>
        </pc:cxnChg>
      </pc:sldChg>
      <pc:sldChg chg="add del modTransition">
        <pc:chgData name="Mohammad Gamal M Mostafa Abdo" userId="a714cb67-05a0-476b-a83a-e1e73bd0e875" providerId="ADAL" clId="{EF052FEC-7E36-8043-B6F6-6C2726971B53}" dt="2024-07-08T18:09:03.117" v="30"/>
        <pc:sldMkLst>
          <pc:docMk/>
          <pc:sldMk cId="231099683" sldId="266"/>
        </pc:sldMkLst>
      </pc:sldChg>
      <pc:sldChg chg="add del modTransition">
        <pc:chgData name="Mohammad Gamal M Mostafa Abdo" userId="a714cb67-05a0-476b-a83a-e1e73bd0e875" providerId="ADAL" clId="{EF052FEC-7E36-8043-B6F6-6C2726971B53}" dt="2024-07-08T18:09:03.117" v="30"/>
        <pc:sldMkLst>
          <pc:docMk/>
          <pc:sldMk cId="2438254358" sldId="267"/>
        </pc:sldMkLst>
      </pc:sldChg>
      <pc:sldChg chg="add del modTransition modNotes">
        <pc:chgData name="Mohammad Gamal M Mostafa Abdo" userId="a714cb67-05a0-476b-a83a-e1e73bd0e875" providerId="ADAL" clId="{EF052FEC-7E36-8043-B6F6-6C2726971B53}" dt="2024-07-08T18:23:07.041" v="64" actId="2696"/>
        <pc:sldMkLst>
          <pc:docMk/>
          <pc:sldMk cId="498622112" sldId="268"/>
        </pc:sldMkLst>
      </pc:sldChg>
      <pc:sldChg chg="add del modTransition">
        <pc:chgData name="Mohammad Gamal M Mostafa Abdo" userId="a714cb67-05a0-476b-a83a-e1e73bd0e875" providerId="ADAL" clId="{EF052FEC-7E36-8043-B6F6-6C2726971B53}" dt="2024-07-08T18:09:03.117" v="30"/>
        <pc:sldMkLst>
          <pc:docMk/>
          <pc:sldMk cId="2069969353" sldId="269"/>
        </pc:sldMkLst>
      </pc:sldChg>
      <pc:sldChg chg="add del modTransition modAnim">
        <pc:chgData name="Mohammad Gamal M Mostafa Abdo" userId="a714cb67-05a0-476b-a83a-e1e73bd0e875" providerId="ADAL" clId="{EF052FEC-7E36-8043-B6F6-6C2726971B53}" dt="2024-07-07T22:37:24.598" v="5"/>
        <pc:sldMkLst>
          <pc:docMk/>
          <pc:sldMk cId="1905568380" sldId="272"/>
        </pc:sldMkLst>
      </pc:sldChg>
      <pc:sldChg chg="add del modTransition">
        <pc:chgData name="Mohammad Gamal M Mostafa Abdo" userId="a714cb67-05a0-476b-a83a-e1e73bd0e875" providerId="ADAL" clId="{EF052FEC-7E36-8043-B6F6-6C2726971B53}" dt="2024-07-07T22:36:19.580" v="3"/>
        <pc:sldMkLst>
          <pc:docMk/>
          <pc:sldMk cId="2668448836" sldId="273"/>
        </pc:sldMkLst>
      </pc:sldChg>
      <pc:sldChg chg="add del modTransition">
        <pc:chgData name="Mohammad Gamal M Mostafa Abdo" userId="a714cb67-05a0-476b-a83a-e1e73bd0e875" providerId="ADAL" clId="{EF052FEC-7E36-8043-B6F6-6C2726971B53}" dt="2024-07-07T22:36:19.580" v="3"/>
        <pc:sldMkLst>
          <pc:docMk/>
          <pc:sldMk cId="2948768588" sldId="275"/>
        </pc:sldMkLst>
      </pc:sldChg>
      <pc:sldChg chg="add del">
        <pc:chgData name="Mohammad Gamal M Mostafa Abdo" userId="a714cb67-05a0-476b-a83a-e1e73bd0e875" providerId="ADAL" clId="{EF052FEC-7E36-8043-B6F6-6C2726971B53}" dt="2024-07-08T18:09:03.117" v="30"/>
        <pc:sldMkLst>
          <pc:docMk/>
          <pc:sldMk cId="3405372120" sldId="327"/>
        </pc:sldMkLst>
      </pc:sldChg>
      <pc:sldChg chg="del">
        <pc:chgData name="Mohammad Gamal M Mostafa Abdo" userId="a714cb67-05a0-476b-a83a-e1e73bd0e875" providerId="ADAL" clId="{EF052FEC-7E36-8043-B6F6-6C2726971B53}" dt="2024-07-07T22:36:35.724" v="4" actId="2696"/>
        <pc:sldMkLst>
          <pc:docMk/>
          <pc:sldMk cId="1678568109" sldId="367"/>
        </pc:sldMkLst>
      </pc:sldChg>
      <pc:sldChg chg="del">
        <pc:chgData name="Mohammad Gamal M Mostafa Abdo" userId="a714cb67-05a0-476b-a83a-e1e73bd0e875" providerId="ADAL" clId="{EF052FEC-7E36-8043-B6F6-6C2726971B53}" dt="2024-07-08T16:55:08.099" v="6" actId="2696"/>
        <pc:sldMkLst>
          <pc:docMk/>
          <pc:sldMk cId="810233890" sldId="375"/>
        </pc:sldMkLst>
      </pc:sldChg>
      <pc:sldChg chg="add modTransition">
        <pc:chgData name="Mohammad Gamal M Mostafa Abdo" userId="a714cb67-05a0-476b-a83a-e1e73bd0e875" providerId="ADAL" clId="{EF052FEC-7E36-8043-B6F6-6C2726971B53}" dt="2024-07-07T22:35:34.995" v="0"/>
        <pc:sldMkLst>
          <pc:docMk/>
          <pc:sldMk cId="1487366963" sldId="1876"/>
        </pc:sldMkLst>
      </pc:sldChg>
      <pc:sldChg chg="modSp add mod">
        <pc:chgData name="Mohammad Gamal M Mostafa Abdo" userId="a714cb67-05a0-476b-a83a-e1e73bd0e875" providerId="ADAL" clId="{EF052FEC-7E36-8043-B6F6-6C2726971B53}" dt="2024-07-08T18:07:04.884" v="24" actId="255"/>
        <pc:sldMkLst>
          <pc:docMk/>
          <pc:sldMk cId="1917735536" sldId="1912"/>
        </pc:sldMkLst>
        <pc:spChg chg="mod">
          <ac:chgData name="Mohammad Gamal M Mostafa Abdo" userId="a714cb67-05a0-476b-a83a-e1e73bd0e875" providerId="ADAL" clId="{EF052FEC-7E36-8043-B6F6-6C2726971B53}" dt="2024-07-08T18:07:04.884" v="24" actId="255"/>
          <ac:spMkLst>
            <pc:docMk/>
            <pc:sldMk cId="1917735536" sldId="1912"/>
            <ac:spMk id="2" creationId="{2266C49A-FD34-0342-96B3-AA37311C9CE7}"/>
          </ac:spMkLst>
        </pc:spChg>
      </pc:sldChg>
      <pc:sldChg chg="add modTransition">
        <pc:chgData name="Mohammad Gamal M Mostafa Abdo" userId="a714cb67-05a0-476b-a83a-e1e73bd0e875" providerId="ADAL" clId="{EF052FEC-7E36-8043-B6F6-6C2726971B53}" dt="2024-07-08T18:09:52.508" v="32"/>
        <pc:sldMkLst>
          <pc:docMk/>
          <pc:sldMk cId="2656223154" sldId="1915"/>
        </pc:sldMkLst>
      </pc:sldChg>
      <pc:sldChg chg="add modTransition">
        <pc:chgData name="Mohammad Gamal M Mostafa Abdo" userId="a714cb67-05a0-476b-a83a-e1e73bd0e875" providerId="ADAL" clId="{EF052FEC-7E36-8043-B6F6-6C2726971B53}" dt="2024-07-08T18:09:52.508" v="32"/>
        <pc:sldMkLst>
          <pc:docMk/>
          <pc:sldMk cId="1568955470" sldId="1918"/>
        </pc:sldMkLst>
      </pc:sldChg>
      <pc:sldChg chg="add modTransition">
        <pc:chgData name="Mohammad Gamal M Mostafa Abdo" userId="a714cb67-05a0-476b-a83a-e1e73bd0e875" providerId="ADAL" clId="{EF052FEC-7E36-8043-B6F6-6C2726971B53}" dt="2024-07-08T18:09:52.508" v="32"/>
        <pc:sldMkLst>
          <pc:docMk/>
          <pc:sldMk cId="512721356" sldId="1920"/>
        </pc:sldMkLst>
      </pc:sldChg>
      <pc:sldChg chg="add del">
        <pc:chgData name="Mohammad Gamal M Mostafa Abdo" userId="a714cb67-05a0-476b-a83a-e1e73bd0e875" providerId="ADAL" clId="{EF052FEC-7E36-8043-B6F6-6C2726971B53}" dt="2024-07-08T18:09:03.117" v="30"/>
        <pc:sldMkLst>
          <pc:docMk/>
          <pc:sldMk cId="3757828540" sldId="3164"/>
        </pc:sldMkLst>
      </pc:sldChg>
      <pc:sldChg chg="addSp delSp add del setBg delDesignElem">
        <pc:chgData name="Mohammad Gamal M Mostafa Abdo" userId="a714cb67-05a0-476b-a83a-e1e73bd0e875" providerId="ADAL" clId="{EF052FEC-7E36-8043-B6F6-6C2726971B53}" dt="2024-07-08T18:09:03.117" v="30"/>
        <pc:sldMkLst>
          <pc:docMk/>
          <pc:sldMk cId="0" sldId="3165"/>
        </pc:sldMkLst>
        <pc:spChg chg="add del">
          <ac:chgData name="Mohammad Gamal M Mostafa Abdo" userId="a714cb67-05a0-476b-a83a-e1e73bd0e875" providerId="ADAL" clId="{EF052FEC-7E36-8043-B6F6-6C2726971B53}" dt="2024-07-08T18:09:03.003" v="29"/>
          <ac:spMkLst>
            <pc:docMk/>
            <pc:sldMk cId="0" sldId="3165"/>
            <ac:spMk id="250" creationId="{B775CD93-9DF2-48CB-9F57-1BCA9A46C7FA}"/>
          </ac:spMkLst>
        </pc:spChg>
        <pc:spChg chg="add del">
          <ac:chgData name="Mohammad Gamal M Mostafa Abdo" userId="a714cb67-05a0-476b-a83a-e1e73bd0e875" providerId="ADAL" clId="{EF052FEC-7E36-8043-B6F6-6C2726971B53}" dt="2024-07-08T18:09:03.003" v="29"/>
          <ac:spMkLst>
            <pc:docMk/>
            <pc:sldMk cId="0" sldId="3165"/>
            <ac:spMk id="252" creationId="{6166C6D1-23AC-49C4-BA07-238E4E9F8CEB}"/>
          </ac:spMkLst>
        </pc:spChg>
        <pc:spChg chg="add del">
          <ac:chgData name="Mohammad Gamal M Mostafa Abdo" userId="a714cb67-05a0-476b-a83a-e1e73bd0e875" providerId="ADAL" clId="{EF052FEC-7E36-8043-B6F6-6C2726971B53}" dt="2024-07-08T18:09:03.003" v="29"/>
          <ac:spMkLst>
            <pc:docMk/>
            <pc:sldMk cId="0" sldId="3165"/>
            <ac:spMk id="254" creationId="{1C091803-41C2-48E0-9228-5148460C7479}"/>
          </ac:spMkLst>
        </pc:spChg>
      </pc:sldChg>
      <pc:sldChg chg="add del modTransition">
        <pc:chgData name="Mohammad Gamal M Mostafa Abdo" userId="a714cb67-05a0-476b-a83a-e1e73bd0e875" providerId="ADAL" clId="{EF052FEC-7E36-8043-B6F6-6C2726971B53}" dt="2024-07-08T18:10:27.055" v="35"/>
        <pc:sldMkLst>
          <pc:docMk/>
          <pc:sldMk cId="2713857279" sldId="3166"/>
        </pc:sldMkLst>
      </pc:sldChg>
      <pc:sldChg chg="addSp delSp modSp new mod ord">
        <pc:chgData name="Mohammad Gamal M Mostafa Abdo" userId="a714cb67-05a0-476b-a83a-e1e73bd0e875" providerId="ADAL" clId="{EF052FEC-7E36-8043-B6F6-6C2726971B53}" dt="2024-07-08T18:23:31.190" v="65" actId="20578"/>
        <pc:sldMkLst>
          <pc:docMk/>
          <pc:sldMk cId="781806619" sldId="3167"/>
        </pc:sldMkLst>
        <pc:spChg chg="mod">
          <ac:chgData name="Mohammad Gamal M Mostafa Abdo" userId="a714cb67-05a0-476b-a83a-e1e73bd0e875" providerId="ADAL" clId="{EF052FEC-7E36-8043-B6F6-6C2726971B53}" dt="2024-07-08T18:21:04.207" v="56" actId="20577"/>
          <ac:spMkLst>
            <pc:docMk/>
            <pc:sldMk cId="781806619" sldId="3167"/>
            <ac:spMk id="2" creationId="{02993924-10CF-8DDA-0CD2-2F068D40D383}"/>
          </ac:spMkLst>
        </pc:spChg>
        <pc:spChg chg="del">
          <ac:chgData name="Mohammad Gamal M Mostafa Abdo" userId="a714cb67-05a0-476b-a83a-e1e73bd0e875" providerId="ADAL" clId="{EF052FEC-7E36-8043-B6F6-6C2726971B53}" dt="2024-07-08T18:16:10.152" v="37" actId="931"/>
          <ac:spMkLst>
            <pc:docMk/>
            <pc:sldMk cId="781806619" sldId="3167"/>
            <ac:spMk id="3" creationId="{BDDD8B1F-CDAC-B1AE-1917-A882CF170933}"/>
          </ac:spMkLst>
        </pc:spChg>
        <pc:picChg chg="add mod">
          <ac:chgData name="Mohammad Gamal M Mostafa Abdo" userId="a714cb67-05a0-476b-a83a-e1e73bd0e875" providerId="ADAL" clId="{EF052FEC-7E36-8043-B6F6-6C2726971B53}" dt="2024-07-08T18:17:34.857" v="42" actId="1076"/>
          <ac:picMkLst>
            <pc:docMk/>
            <pc:sldMk cId="781806619" sldId="3167"/>
            <ac:picMk id="5" creationId="{A82CD041-4A80-C340-2B25-C439EAD4E2C7}"/>
          </ac:picMkLst>
        </pc:picChg>
        <pc:picChg chg="add mod">
          <ac:chgData name="Mohammad Gamal M Mostafa Abdo" userId="a714cb67-05a0-476b-a83a-e1e73bd0e875" providerId="ADAL" clId="{EF052FEC-7E36-8043-B6F6-6C2726971B53}" dt="2024-07-08T18:18:08.785" v="49" actId="1076"/>
          <ac:picMkLst>
            <pc:docMk/>
            <pc:sldMk cId="781806619" sldId="3167"/>
            <ac:picMk id="7" creationId="{2ED10602-0A73-03DD-1B54-2DBC425770B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Fitness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16A-2747-8274-599B2D45C3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16A-2747-8274-599B2D45C3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16A-2747-8274-599B2D45C30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16A-2747-8274-599B2D45C30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16A-2747-8274-599B2D45C30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B16A-2747-8274-599B2D45C3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8.2000000000000011</c:v>
                </c:pt>
                <c:pt idx="2">
                  <c:v>1.4</c:v>
                </c:pt>
                <c:pt idx="3">
                  <c:v>0.98</c:v>
                </c:pt>
                <c:pt idx="4">
                  <c:v>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F1-B342-9394-B229E35E890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0.68641</cdr:x>
      <cdr:y>0.25891</cdr:y>
    </cdr:from>
    <cdr:to>
      <cdr:x>0.78718</cdr:x>
      <cdr:y>0.30929</cdr:y>
    </cdr:to>
    <cdr:sp macro="" textlink="">
      <cdr:nvSpPr>
        <cdr:cNvPr id="3" name="Chevron 2">
          <a:extLst xmlns:a="http://schemas.openxmlformats.org/drawingml/2006/main">
            <a:ext uri="{FF2B5EF4-FFF2-40B4-BE49-F238E27FC236}">
              <a16:creationId xmlns:a16="http://schemas.microsoft.com/office/drawing/2014/main" id="{E854FCBD-C8C3-764E-A3E5-356E62674043}"/>
            </a:ext>
          </a:extLst>
        </cdr:cNvPr>
        <cdr:cNvSpPr/>
      </cdr:nvSpPr>
      <cdr:spPr>
        <a:xfrm xmlns:a="http://schemas.openxmlformats.org/drawingml/2006/main" rot="9577692">
          <a:off x="3739396" y="672108"/>
          <a:ext cx="548970" cy="130780"/>
        </a:xfrm>
        <a:prstGeom xmlns:a="http://schemas.openxmlformats.org/drawingml/2006/main" prst="chevron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2">
          <a:schemeClr val="accent4"/>
        </a:fillRef>
        <a:effectRef xmlns:a="http://schemas.openxmlformats.org/drawingml/2006/main" idx="1">
          <a:schemeClr val="accent4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5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62295-2C89-6C4E-9821-57B440BBFB7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37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9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68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23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65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32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1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6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63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3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8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5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76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96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33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how survivors from merged population are selected. We have N size of parent population and N size of offspring population, and the task is we have to select the N best solutions for t+1 generation.</a:t>
            </a:r>
          </a:p>
          <a:p>
            <a:endParaRPr lang="en-US" dirty="0"/>
          </a:p>
          <a:p>
            <a:r>
              <a:rPr lang="en-US" dirty="0"/>
              <a:t>What we do here is we combine them and perform non-dominated sorting. Graphically you can see that some solutions will lying in front 1, front 2, and front 3 and so on. Thereafter, we will select the solutions one by one. Since size of front 1, front 2 and front 3 are small so it can be accommodated within N. Now since there is a space available to make the size N, we are going to include the part of solutions in front 4. The solutions in front 4 will be sorted in a descending order. So the solutions which are coming on the top of front 4 box, they will be selected so that all these solutions will constitute N number of population. </a:t>
            </a:r>
          </a:p>
          <a:p>
            <a:endParaRPr lang="en-US" dirty="0"/>
          </a:p>
          <a:p>
            <a:r>
              <a:rPr lang="en-US" dirty="0"/>
              <a:t>So, solutions below the dotted line will be rejected.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13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2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87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42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3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6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6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9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1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16C226C-E3B0-747B-DD1F-976F57023A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" y="414"/>
            <a:ext cx="12190528" cy="685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9697" y="1389888"/>
            <a:ext cx="5974080" cy="3677743"/>
          </a:xfrm>
        </p:spPr>
        <p:txBody>
          <a:bodyPr anchor="ctr">
            <a:normAutofit/>
          </a:bodyPr>
          <a:lstStyle>
            <a:lvl1pPr algn="r">
              <a:defRPr sz="5400" b="1">
                <a:solidFill>
                  <a:schemeClr val="bg2">
                    <a:lumMod val="1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9696" y="5176962"/>
            <a:ext cx="5974080" cy="1109869"/>
          </a:xfrm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chemeClr val="bg2">
                    <a:lumMod val="10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42D60AF0-D590-7756-7E89-DFAD4BCFDA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88" y="295656"/>
            <a:ext cx="7772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8834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5000"/>
              </a:lnSpc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5000"/>
              </a:lnSpc>
              <a:spcBef>
                <a:spcPts val="1800"/>
              </a:spcBef>
              <a:buClr>
                <a:schemeClr val="tx1"/>
              </a:buClr>
              <a:defRPr>
                <a:effectLst/>
              </a:defRPr>
            </a:lvl1pPr>
            <a:lvl2pPr marL="685800" indent="-228600">
              <a:lnSpc>
                <a:spcPct val="95000"/>
              </a:lnSpc>
              <a:spcBef>
                <a:spcPts val="200"/>
              </a:spcBef>
              <a:buClr>
                <a:schemeClr val="tx2"/>
              </a:buClr>
              <a:buFont typeface="Arial" panose="020B0604020202020204" pitchFamily="34" charset="0"/>
              <a:buChar char="-"/>
              <a:defRPr>
                <a:effectLst/>
              </a:defRPr>
            </a:lvl2pPr>
            <a:lvl3pPr marL="1143000" indent="-228600">
              <a:lnSpc>
                <a:spcPct val="95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defRPr>
                <a:effectLst/>
              </a:defRPr>
            </a:lvl3pPr>
            <a:lvl4pPr>
              <a:lnSpc>
                <a:spcPct val="95000"/>
              </a:lnSpc>
              <a:buClr>
                <a:schemeClr val="tx1"/>
              </a:buClr>
              <a:defRPr>
                <a:effectLst/>
              </a:defRPr>
            </a:lvl4pPr>
            <a:lvl5pPr>
              <a:lnSpc>
                <a:spcPct val="95000"/>
              </a:lnSpc>
              <a:buClr>
                <a:schemeClr val="tx1"/>
              </a:buClr>
              <a:defRPr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67566-2DA1-475C-4513-20AB4BF88C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56" y="5905430"/>
            <a:ext cx="1036459" cy="10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11412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D73FD-7514-8098-5920-6347C9DE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1234F-8227-E244-91D3-117DB4423DA0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D637-272B-6C22-A8DE-5CAF007F2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B09DE-D2FE-3423-BBA0-14188039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0820C-0FF0-6042-8FD1-67F5BFF0B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466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DCFF0A-560D-8801-FA2E-8ED55E50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8989B-1086-8E4C-9F45-C118ECB52FF0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40D3DC-51B8-A150-846B-EC7DED0A4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A03913-45BA-05AF-51F3-0623801E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FA550-B290-F446-948C-E0E4FDBBB0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14556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39C0D94-AAF1-9B17-B805-5B395212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4A208-8E67-D84A-BE2E-AEC8F041A537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1D184B-FE04-EAF9-2460-ECF6954C0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0D1BFF-5C68-25D9-D3A9-8B3840CB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B2449-1A43-084C-A9D2-86F83053B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06961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A56F28C-9784-487D-7716-D74D3DA5D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5658D-D9F8-0048-9A9F-83F6A7028DEB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D95759-F93B-33D9-C6F4-B049925F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EAD4C03-4DE8-3410-4A67-0568B2B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1AFDC-95BC-D743-AA11-A2B01739F8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3692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491B033-60ED-1544-38F8-BF4922E7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54A82-8C17-1A47-8EB2-91C604E3E977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0014871-2D4A-A5B9-83CC-985706FD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88E36D2-5E27-2803-3BC1-5F5FFEF6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458EB-1546-204A-8B38-9E10E709E7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38381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91F8162-55EF-9460-21CC-254D882A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E67D5-292E-3A42-BF84-B67B932B12AF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9167A1C-CB8D-AD54-A00B-05028B46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6E01B6-DA7B-DF71-61AC-FF9421A0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084E4-C1DC-6543-8566-96B734FA5F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654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3264DB-E5C9-C5EA-4A23-E1EDD46D1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E4866-CE04-E943-9A86-A1AEAC1DEFA3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1E394C-96A2-E4A1-B380-F55EF556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EFEF38-E196-0EF3-3132-775C4212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BE966-86B6-684E-A310-3EA2D7EC58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44996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8D2EE-6C64-2C99-3F14-8A792CB3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17BF1-935E-994B-AAB6-759E0DE3DD26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3A0C-9BCA-70D7-03AA-CA7ECA9F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CCD9E-99D2-29EB-2EA1-CDB3AF21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7FF36-6D1E-DC43-B964-239DAB117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85276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EBC60-3906-2C6A-2F49-9BC2F5C0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DDF62-638F-984E-BC48-8CCD4C56AB76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6DFB7-6E24-B277-B76A-6B36252E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5253-BAC0-F59F-297F-C35E73CD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4A741-0D6A-824F-B06D-15E80E86C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43484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007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rimary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C532A-1765-6F91-C87D-41AC2669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6290" y="2432543"/>
            <a:ext cx="8155711" cy="2292350"/>
          </a:xfrm>
          <a:prstGeom prst="rect">
            <a:avLst/>
          </a:prstGeom>
          <a:noFill/>
        </p:spPr>
        <p:txBody>
          <a:bodyPr wrap="square" lIns="0" tIns="457200" rIns="457200" bIns="45720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5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B832D-E542-5FEF-5CC7-3DF3A0B97D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8664" y="2864129"/>
            <a:ext cx="2541981" cy="1392236"/>
          </a:xfrm>
          <a:prstGeom prst="rect">
            <a:avLst/>
          </a:prstGeom>
        </p:spPr>
        <p:txBody>
          <a:bodyPr tIns="45720" rIns="0" anchor="ctr"/>
          <a:lstStyle>
            <a:lvl1pPr marL="0" indent="0" algn="r">
              <a:buNone/>
              <a:defRPr sz="1200" b="1" i="0" baseline="0">
                <a:solidFill>
                  <a:schemeClr val="tx2"/>
                </a:solidFill>
              </a:defRPr>
            </a:lvl1pPr>
            <a:lvl2pPr marL="0" indent="0" algn="r">
              <a:spcBef>
                <a:spcPts val="600"/>
              </a:spcBef>
              <a:buFontTx/>
              <a:buNone/>
              <a:defRPr sz="1050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34491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2" pos="512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Primary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C532A-1765-6F91-C87D-41AC2669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6290" y="2118267"/>
            <a:ext cx="8155711" cy="2292350"/>
          </a:xfrm>
          <a:prstGeom prst="rect">
            <a:avLst/>
          </a:prstGeom>
          <a:noFill/>
        </p:spPr>
        <p:txBody>
          <a:bodyPr wrap="square" lIns="0" tIns="457200" rIns="457200" bIns="45720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5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A50A97-98D0-7BD0-AFDD-E150E45163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8664" y="2531624"/>
            <a:ext cx="2541981" cy="1392236"/>
          </a:xfrm>
          <a:prstGeom prst="rect">
            <a:avLst/>
          </a:prstGeom>
        </p:spPr>
        <p:txBody>
          <a:bodyPr tIns="45720" rIns="0" anchor="ctr"/>
          <a:lstStyle>
            <a:lvl1pPr marL="0" indent="0" algn="r">
              <a:buNone/>
              <a:defRPr sz="1200" b="1" i="0" baseline="0">
                <a:solidFill>
                  <a:schemeClr val="tx2"/>
                </a:solidFill>
              </a:defRPr>
            </a:lvl1pPr>
            <a:lvl2pPr marL="0" indent="0" algn="r">
              <a:spcBef>
                <a:spcPts val="600"/>
              </a:spcBef>
              <a:buFontTx/>
              <a:buNone/>
              <a:defRPr sz="1050" baseline="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593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2" pos="512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rimary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C532A-1765-6F91-C87D-41AC2669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8729" y="1016002"/>
            <a:ext cx="5403273" cy="5015345"/>
          </a:xfrm>
          <a:prstGeom prst="rect">
            <a:avLst/>
          </a:prstGeom>
          <a:noFill/>
        </p:spPr>
        <p:txBody>
          <a:bodyPr wrap="square" lIns="0" tIns="457200" rIns="457200" bIns="45720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400" b="1" i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500" i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2250"/>
              </a:spcBef>
              <a:buFontTx/>
              <a:buNone/>
              <a:defRPr sz="1200" b="1" i="0" baseline="0">
                <a:solidFill>
                  <a:schemeClr val="tx2"/>
                </a:solidFill>
                <a:latin typeface="+mj-lt"/>
              </a:defRPr>
            </a:lvl3pPr>
            <a:lvl4pPr marL="0" indent="0">
              <a:buFontTx/>
              <a:buNone/>
              <a:defRPr sz="1050" baseline="0">
                <a:solidFill>
                  <a:schemeClr val="tx2"/>
                </a:solidFill>
              </a:defRPr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  <a:p>
            <a:pPr lvl="2"/>
            <a:r>
              <a:rPr lang="en-US" dirty="0"/>
              <a:t>Presenter name</a:t>
            </a:r>
          </a:p>
          <a:p>
            <a:pPr lvl="3"/>
            <a:r>
              <a:rPr lang="en-US" dirty="0"/>
              <a:t>Date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2" pos="512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u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C532A-1765-6F91-C87D-41AC2669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6290" y="2432543"/>
            <a:ext cx="8155711" cy="2292350"/>
          </a:xfrm>
          <a:prstGeom prst="rect">
            <a:avLst/>
          </a:prstGeom>
          <a:noFill/>
        </p:spPr>
        <p:txBody>
          <a:bodyPr wrap="square" lIns="0" tIns="457200" rIns="457200" bIns="45720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5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45BFF713-8DD6-6843-86C3-2D1862E3CA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684" y="2864130"/>
            <a:ext cx="2541981" cy="1392237"/>
          </a:xfrm>
          <a:prstGeom prst="rect">
            <a:avLst/>
          </a:prstGeom>
          <a:effectLst/>
        </p:spPr>
        <p:txBody>
          <a:bodyPr lIns="0" rIns="0" bIns="0" anchor="ctr" anchorCtr="0">
            <a:noAutofit/>
          </a:bodyPr>
          <a:lstStyle>
            <a:lvl1pPr marL="5954" indent="0" algn="r">
              <a:buFontTx/>
              <a:buNone/>
              <a:tabLst/>
              <a:defRPr sz="1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5954" indent="0" algn="r">
              <a:spcBef>
                <a:spcPts val="600"/>
              </a:spcBef>
              <a:buFontTx/>
              <a:buNone/>
              <a:tabLst/>
              <a:defRPr sz="105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26439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2" pos="512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u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C532A-1765-6F91-C87D-41AC2669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8729" y="1016002"/>
            <a:ext cx="5403273" cy="5015345"/>
          </a:xfrm>
          <a:prstGeom prst="rect">
            <a:avLst/>
          </a:prstGeom>
          <a:noFill/>
        </p:spPr>
        <p:txBody>
          <a:bodyPr wrap="square" lIns="0" tIns="457200" rIns="457200" bIns="45720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FontTx/>
              <a:buNone/>
              <a:tabLst/>
              <a:defRPr sz="15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spcBef>
                <a:spcPts val="225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+mj-lt"/>
              </a:defRPr>
            </a:lvl3pPr>
            <a:lvl4pPr marL="0" indent="0">
              <a:buFontTx/>
              <a:buNone/>
              <a:defRPr sz="1050" baseline="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  <a:p>
            <a:pPr lvl="2"/>
            <a:r>
              <a:rPr lang="en-US" dirty="0"/>
              <a:t>Presenter name</a:t>
            </a:r>
          </a:p>
          <a:p>
            <a:pPr lvl="3"/>
            <a:r>
              <a:rPr lang="en-US" dirty="0"/>
              <a:t>Date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66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2" pos="512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9FD8712-3C67-46DD-57F6-D99C70415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862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nn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6B62C5-0F37-C0EE-C918-68C1AD3D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449" y="1290516"/>
            <a:ext cx="10802900" cy="7151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(reduce font if over 1 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448" y="2162288"/>
            <a:ext cx="10802901" cy="41739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34487" y="6492877"/>
            <a:ext cx="1438727" cy="365125"/>
          </a:xfrm>
          <a:prstGeom prst="rect">
            <a:avLst/>
          </a:prstGeom>
        </p:spPr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149" y="6492877"/>
            <a:ext cx="506006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84222"/>
      </p:ext>
    </p:extLst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nn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6B62C5-0F37-C0EE-C918-68C1AD3D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404" y="784906"/>
            <a:ext cx="10122945" cy="7151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(reduce font if over 1 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69401" y="1581377"/>
            <a:ext cx="10122947" cy="42600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0874" y="6492877"/>
            <a:ext cx="1438727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7CD4A3B-E186-AB40-96C6-355AF9A6FE76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9402" y="6492877"/>
            <a:ext cx="472881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508223-64AD-8D0E-6118-B136223AD63A}"/>
              </a:ext>
            </a:extLst>
          </p:cNvPr>
          <p:cNvSpPr/>
          <p:nvPr userDrawn="1"/>
        </p:nvSpPr>
        <p:spPr>
          <a:xfrm>
            <a:off x="9734550" y="5568952"/>
            <a:ext cx="2457450" cy="128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FC994E6-392C-546C-E592-D94B938F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88951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449" y="1419215"/>
            <a:ext cx="10802900" cy="6354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(reduce font if over 1 line)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34487" y="6492877"/>
            <a:ext cx="1438727" cy="365125"/>
          </a:xfrm>
          <a:prstGeom prst="rect">
            <a:avLst/>
          </a:prstGeom>
        </p:spPr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149" y="6492877"/>
            <a:ext cx="506006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9449" y="2194560"/>
            <a:ext cx="10802899" cy="4152452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33404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449" y="1419215"/>
            <a:ext cx="10802900" cy="6354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(reduce font if over 1 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9707" y="2216075"/>
            <a:ext cx="5257800" cy="41201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34487" y="6492877"/>
            <a:ext cx="1438727" cy="365125"/>
          </a:xfrm>
          <a:prstGeom prst="rect">
            <a:avLst/>
          </a:prstGeom>
        </p:spPr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149" y="6492877"/>
            <a:ext cx="506006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9449" y="2216075"/>
            <a:ext cx="5258287" cy="41201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094711221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449" y="1419215"/>
            <a:ext cx="10802900" cy="6354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(reduce font if over 1 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448" y="2216075"/>
            <a:ext cx="5257800" cy="4109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34487" y="6492877"/>
            <a:ext cx="1438727" cy="365125"/>
          </a:xfrm>
          <a:prstGeom prst="rect">
            <a:avLst/>
          </a:prstGeom>
        </p:spPr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149" y="6492877"/>
            <a:ext cx="506006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4062" y="2216075"/>
            <a:ext cx="5258287" cy="41094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37544445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449" y="1419215"/>
            <a:ext cx="10802900" cy="6354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(reduce font if over 1 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448" y="2216075"/>
            <a:ext cx="5257800" cy="4109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34487" y="6492877"/>
            <a:ext cx="1438727" cy="365125"/>
          </a:xfrm>
          <a:prstGeom prst="rect">
            <a:avLst/>
          </a:prstGeom>
        </p:spPr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149" y="6492877"/>
            <a:ext cx="506006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CF8D78-4703-AAF5-C924-DCC80D2C1BB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34548" y="2216075"/>
            <a:ext cx="5257800" cy="41094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264494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449" y="1419215"/>
            <a:ext cx="10802900" cy="6354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(reduce font if over 1 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448" y="2775476"/>
            <a:ext cx="5257800" cy="3603811"/>
          </a:xfrm>
          <a:prstGeom prst="rect">
            <a:avLst/>
          </a:prstGeom>
        </p:spPr>
        <p:txBody>
          <a:bodyPr/>
          <a:lstStyle>
            <a:lvl1pPr>
              <a:defRPr sz="1350" baseline="0"/>
            </a:lvl1pPr>
            <a:lvl2pPr>
              <a:defRPr sz="1350" baseline="0"/>
            </a:lvl2pPr>
            <a:lvl3pPr>
              <a:defRPr sz="1350" baseline="0"/>
            </a:lvl3pPr>
            <a:lvl4pPr>
              <a:defRPr sz="1350" baseline="0"/>
            </a:lvl4pPr>
            <a:lvl5pPr>
              <a:defRPr sz="1350" baseline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34487" y="6492877"/>
            <a:ext cx="1438727" cy="365125"/>
          </a:xfrm>
          <a:prstGeom prst="rect">
            <a:avLst/>
          </a:prstGeom>
        </p:spPr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149" y="6492877"/>
            <a:ext cx="506006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CF8D78-4703-AAF5-C924-DCC80D2C1BB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34548" y="2775476"/>
            <a:ext cx="5257800" cy="3603811"/>
          </a:xfrm>
          <a:prstGeom prst="rect">
            <a:avLst/>
          </a:prstGeom>
        </p:spPr>
        <p:txBody>
          <a:bodyPr/>
          <a:lstStyle>
            <a:lvl1pPr>
              <a:defRPr sz="1350" baseline="0"/>
            </a:lvl1pPr>
            <a:lvl2pPr>
              <a:defRPr sz="1350" baseline="0"/>
            </a:lvl2pPr>
            <a:lvl3pPr>
              <a:defRPr sz="1350" baseline="0"/>
            </a:lvl3pPr>
            <a:lvl4pPr>
              <a:defRPr sz="1350" baseline="0"/>
            </a:lvl4pPr>
            <a:lvl5pPr>
              <a:defRPr sz="1350" baseline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60E1C0-B20E-CB06-458B-8762576521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2247900"/>
            <a:ext cx="5257800" cy="41148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baseline="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A44E999-9A14-8D2C-A2C1-076A24CEB9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4548" y="2247900"/>
            <a:ext cx="5257800" cy="41148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baseline="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43491164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A26BD-CD94-D4A4-0B8D-4D148720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34487" y="6492877"/>
            <a:ext cx="1438727" cy="365125"/>
          </a:xfrm>
          <a:prstGeom prst="rect">
            <a:avLst/>
          </a:prstGeom>
        </p:spPr>
        <p:txBody>
          <a:bodyPr/>
          <a:lstStyle/>
          <a:p>
            <a:fld id="{27CD4A3B-E186-AB40-96C6-355AF9A6FE76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0515D-E218-9BBE-A5BF-A63C18402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150" y="6492877"/>
            <a:ext cx="86253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C8B4E-844E-BE02-9928-77EA6918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AA88D4E-D160-A6F7-93E6-C84790A2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27" y="2268416"/>
            <a:ext cx="5921347" cy="23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8200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646" y="2054104"/>
            <a:ext cx="5533533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5342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59856" y="565052"/>
            <a:ext cx="8872085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8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078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14016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1158949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5237232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25399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589636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64782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075012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93150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38150" y="1739900"/>
            <a:ext cx="5013455" cy="4207042"/>
          </a:xfrm>
          <a:prstGeom prst="rect">
            <a:avLst/>
          </a:prstGeom>
        </p:spPr>
        <p:txBody>
          <a:bodyPr/>
          <a:lstStyle/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Picture Placeholder 5"/>
          <p:cNvSpPr>
            <a:spLocks noGrp="1"/>
          </p:cNvSpPr>
          <p:nvPr>
            <p:ph type="pic" sz="half" idx="21"/>
          </p:nvPr>
        </p:nvSpPr>
        <p:spPr>
          <a:xfrm>
            <a:off x="6272148" y="1739900"/>
            <a:ext cx="5081651" cy="420704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433025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340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92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7/8/24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3079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7256730-8936-AB40-8754-770CBB5355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63998" y="1"/>
            <a:ext cx="4064002" cy="30432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4063997" cy="30432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CC63D80-3EC6-EA4E-B485-F488BB2C104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3048001"/>
            <a:ext cx="4055496" cy="228758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66818-AB14-6E7F-A60B-AF97E15E41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9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29833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1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image" Target="../media/image21.png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>
            <a:extLst>
              <a:ext uri="{FF2B5EF4-FFF2-40B4-BE49-F238E27FC236}">
                <a16:creationId xmlns:a16="http://schemas.microsoft.com/office/drawing/2014/main" id="{704F3746-B995-670F-7C0E-6A2C8579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288" y="6302375"/>
            <a:ext cx="12049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BCAEDCD9-8265-1A2C-CE57-E23C3144C7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8475" y="365125"/>
            <a:ext cx="112141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A982ADE-40DF-6EA5-703A-4EA08F8EC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8475" y="1825625"/>
            <a:ext cx="112141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A6060-21D9-BA43-641E-CEC9BBDF4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8BDAE11-4329-7741-BB07-42540BF58371}" type="datetimeFigureOut">
              <a:rPr lang="en-US"/>
              <a:pPr>
                <a:defRPr/>
              </a:pPr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75E7-03D5-5DFC-D7F8-4F8F21B43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6E438-86D0-BE6D-5074-715F94D0F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120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0CE3FE7-4F40-F140-81B4-966C6D49E7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6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 spd="med">
    <p:fade/>
  </p:transition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 kern="1200">
          <a:solidFill>
            <a:srgbClr val="163B4B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>
          <a:solidFill>
            <a:srgbClr val="163B4B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>
          <a:solidFill>
            <a:srgbClr val="163B4B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>
          <a:solidFill>
            <a:srgbClr val="163B4B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>
          <a:solidFill>
            <a:srgbClr val="163B4B"/>
          </a:solidFill>
          <a:latin typeface="Arial" panose="020B0604020202020204" pitchFamily="34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3600">
          <a:solidFill>
            <a:srgbClr val="81BC00"/>
          </a:solidFill>
          <a:latin typeface="Arial" panose="020B0604020202020204" pitchFamily="34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3600">
          <a:solidFill>
            <a:srgbClr val="81BC00"/>
          </a:solidFill>
          <a:latin typeface="Arial" panose="020B0604020202020204" pitchFamily="34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3600">
          <a:solidFill>
            <a:srgbClr val="81BC00"/>
          </a:solidFill>
          <a:latin typeface="Arial" panose="020B0604020202020204" pitchFamily="34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3600">
          <a:solidFill>
            <a:srgbClr val="81BC00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lang="en-US" sz="2800" kern="1200" dirty="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lang="en-US" sz="24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lang="en-US" sz="20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588FD9C-5C2E-B706-FCB0-B316F5D6AF5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654E2EA-C992-F38A-E0E7-B1B9D6411204}"/>
              </a:ext>
            </a:extLst>
          </p:cNvPr>
          <p:cNvSpPr txBox="1">
            <a:spLocks/>
          </p:cNvSpPr>
          <p:nvPr userDrawn="1"/>
        </p:nvSpPr>
        <p:spPr>
          <a:xfrm>
            <a:off x="1269404" y="784906"/>
            <a:ext cx="10122945" cy="71514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01597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(reduce font if over 1 line)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25A46AB-C0FE-21DD-EB22-F72DF6601FCF}"/>
              </a:ext>
            </a:extLst>
          </p:cNvPr>
          <p:cNvSpPr txBox="1">
            <a:spLocks/>
          </p:cNvSpPr>
          <p:nvPr userDrawn="1"/>
        </p:nvSpPr>
        <p:spPr>
          <a:xfrm>
            <a:off x="1269401" y="1581377"/>
            <a:ext cx="10122947" cy="426002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2D199CFE-141A-C7E9-8316-A2DC05DC9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30874" y="6492877"/>
            <a:ext cx="1438727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7CD4A3B-E186-AB40-96C6-355AF9A6FE76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BF838EC6-0096-C808-6DEE-B9D0B5C32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9402" y="6492877"/>
            <a:ext cx="472881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CB84DA-53C0-EB14-9DD6-086C6A7B9E09}"/>
              </a:ext>
            </a:extLst>
          </p:cNvPr>
          <p:cNvSpPr/>
          <p:nvPr userDrawn="1"/>
        </p:nvSpPr>
        <p:spPr>
          <a:xfrm>
            <a:off x="9734550" y="5568952"/>
            <a:ext cx="2457450" cy="128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C208A9C5-4B44-2CA2-D1CB-E4CAA4BC9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7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1597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15976"/>
        </a:buClr>
        <a:buFont typeface="Arial" panose="020B0604020202020204" pitchFamily="34" charset="0"/>
        <a:buChar char="•"/>
        <a:defRPr sz="1575" b="0" i="0" kern="1200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15976"/>
        </a:buClr>
        <a:buFont typeface="Arial" panose="020B0604020202020204" pitchFamily="34" charset="0"/>
        <a:buChar char="−"/>
        <a:defRPr sz="1575" b="0" i="0" kern="1200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15976"/>
        </a:buClr>
        <a:buFont typeface="Arial" panose="020B0604020202020204" pitchFamily="34" charset="0"/>
        <a:buChar char="•"/>
        <a:defRPr sz="1350" b="0" i="0" kern="1200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15976"/>
        </a:buClr>
        <a:buFont typeface="Arial" panose="020B0604020202020204" pitchFamily="34" charset="0"/>
        <a:buChar char="−"/>
        <a:defRPr sz="1500" b="0" i="0" kern="1200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15976"/>
        </a:buClr>
        <a:buFont typeface="Arial" panose="020B0604020202020204" pitchFamily="34" charset="0"/>
        <a:buChar char="•"/>
        <a:defRPr sz="1200" b="0" i="0" kern="1200" baseline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12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227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o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80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0.png"/><Relationship Id="rId11" Type="http://schemas.openxmlformats.org/officeDocument/2006/relationships/image" Target="../media/image58.png"/><Relationship Id="rId5" Type="http://schemas.openxmlformats.org/officeDocument/2006/relationships/image" Target="../media/image520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81.png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slusos.blogspot.com/2017/07/para-quando-manifestacao-de-preferencias.html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https://player.vimeo.com/video/184555138?app_id=122963" TargetMode="External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96.jpe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otoro.net/2017/10/29/visual-evolution-strategie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00.png"/><Relationship Id="rId4" Type="http://schemas.openxmlformats.org/officeDocument/2006/relationships/image" Target="../media/image42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Algorithms Optimizers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527140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Settings: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1/4</a:t>
            </a:r>
            <a:r>
              <a:rPr lang="en-US" sz="1600" baseline="30000" dirty="0"/>
              <a:t>th</a:t>
            </a:r>
            <a:r>
              <a:rPr lang="en-US" sz="1600" dirty="0"/>
              <a:t> of the core (PWR)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56 variables (56 assembly locations to arrange)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 Materials (5 assembly types to “choose” from):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- 1: Enrichment 2.2%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2: Enrichment 2.5%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3: Enrichment 2.5% in U235, burnable poisons (8.e-06 #/(cm*barn))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4: Enrichment 3.5%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5: Enrichment 3.5% in U235, burnable poisons (8.e-06 #/(cm*barn))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Objective: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Maximization of cycle length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The cycle length is determined based on a criticality search calculation (Soluble Boron Search): if SB &lt;= 5 ppm, cycle ends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FEE3E-D5FA-B948-A422-D1AD988C007A}"/>
              </a:ext>
            </a:extLst>
          </p:cNvPr>
          <p:cNvSpPr txBox="1"/>
          <p:nvPr/>
        </p:nvSpPr>
        <p:spPr>
          <a:xfrm>
            <a:off x="7321972" y="1519768"/>
            <a:ext cx="303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– Benchmark configuration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85B5D2B-C904-461D-9146-1E460E4FE98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2F7924-EDC6-D262-65FC-D354261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Loading Simplified Problem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4EBE98-0EFD-D553-EC1F-06038F7F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2305684"/>
            <a:ext cx="297296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D2AC501E-EFCD-261A-A86F-487920D6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761" y="2351818"/>
            <a:ext cx="1591744" cy="28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9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B78E-8CF8-33EE-4E69-8C90505A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90" y="360575"/>
            <a:ext cx="10122945" cy="527328"/>
          </a:xfrm>
        </p:spPr>
        <p:txBody>
          <a:bodyPr/>
          <a:lstStyle/>
          <a:p>
            <a:r>
              <a:rPr lang="en-US" dirty="0"/>
              <a:t>Data Flow in Fuel Reload Optimization Platform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423F0-3BA4-65F5-D7C4-3D84E27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021" y="6492877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50" b="1" kern="12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FB6EAD3-3B98-F488-7B37-3BD0ADD6B292}"/>
              </a:ext>
            </a:extLst>
          </p:cNvPr>
          <p:cNvSpPr/>
          <p:nvPr/>
        </p:nvSpPr>
        <p:spPr>
          <a:xfrm>
            <a:off x="1084081" y="952793"/>
            <a:ext cx="10551449" cy="3534533"/>
          </a:xfrm>
          <a:prstGeom prst="roundRect">
            <a:avLst>
              <a:gd name="adj" fmla="val 3961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2DCBA3-C250-A15E-C0A2-99C01B919A29}"/>
              </a:ext>
            </a:extLst>
          </p:cNvPr>
          <p:cNvSpPr txBox="1"/>
          <p:nvPr/>
        </p:nvSpPr>
        <p:spPr>
          <a:xfrm>
            <a:off x="1269525" y="952793"/>
            <a:ext cx="691250" cy="369332"/>
          </a:xfrm>
          <a:prstGeom prst="rect">
            <a:avLst/>
          </a:prstGeom>
          <a:blipFill>
            <a:blip r:embed="rId3">
              <a:alphaModFix amt="70000"/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1DE91CB-433F-39FB-4DB4-5EF7B6B5EE3F}"/>
              </a:ext>
            </a:extLst>
          </p:cNvPr>
          <p:cNvSpPr/>
          <p:nvPr/>
        </p:nvSpPr>
        <p:spPr>
          <a:xfrm>
            <a:off x="1146646" y="5603264"/>
            <a:ext cx="10416063" cy="519141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Risk-Informed Multi-Physics Uncertainty Analysis</a:t>
            </a:r>
          </a:p>
        </p:txBody>
      </p:sp>
      <p:sp>
        <p:nvSpPr>
          <p:cNvPr id="35" name="Flowchart: Multidocument 34">
            <a:extLst>
              <a:ext uri="{FF2B5EF4-FFF2-40B4-BE49-F238E27FC236}">
                <a16:creationId xmlns:a16="http://schemas.microsoft.com/office/drawing/2014/main" id="{980E260F-681A-C54D-728B-88EDFC8D6E7E}"/>
              </a:ext>
            </a:extLst>
          </p:cNvPr>
          <p:cNvSpPr/>
          <p:nvPr/>
        </p:nvSpPr>
        <p:spPr>
          <a:xfrm>
            <a:off x="2597582" y="1638309"/>
            <a:ext cx="2743200" cy="1403270"/>
          </a:xfrm>
          <a:prstGeom prst="flowChartMultidocumen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[Constraints]</a:t>
            </a:r>
          </a:p>
          <a:p>
            <a:pPr marL="28575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limits</a:t>
            </a:r>
          </a:p>
          <a:p>
            <a:pPr marL="28575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Safety goals</a:t>
            </a:r>
          </a:p>
        </p:txBody>
      </p:sp>
      <p:sp>
        <p:nvSpPr>
          <p:cNvPr id="36" name="Flowchart: Multidocument 35">
            <a:extLst>
              <a:ext uri="{FF2B5EF4-FFF2-40B4-BE49-F238E27FC236}">
                <a16:creationId xmlns:a16="http://schemas.microsoft.com/office/drawing/2014/main" id="{29BC58E6-8A6A-590F-C059-313302D3FF11}"/>
              </a:ext>
            </a:extLst>
          </p:cNvPr>
          <p:cNvSpPr/>
          <p:nvPr/>
        </p:nvSpPr>
        <p:spPr>
          <a:xfrm>
            <a:off x="6937832" y="1638309"/>
            <a:ext cx="2743200" cy="1403270"/>
          </a:xfrm>
          <a:prstGeom prst="flowChartMultidocumen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[Objectives]</a:t>
            </a:r>
          </a:p>
          <a:p>
            <a:pPr marL="28575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Max. energy production</a:t>
            </a:r>
          </a:p>
          <a:p>
            <a:pPr marL="28575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Min. fuel cost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DE070B7-C441-C3BC-70A3-7EB6BA00FB6A}"/>
              </a:ext>
            </a:extLst>
          </p:cNvPr>
          <p:cNvSpPr/>
          <p:nvPr/>
        </p:nvSpPr>
        <p:spPr>
          <a:xfrm>
            <a:off x="1148821" y="4740621"/>
            <a:ext cx="3409486" cy="588408"/>
          </a:xfrm>
          <a:prstGeom prst="round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Design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(e.g., PARCS and SIMULATE)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BED785C9-B97F-3EC4-F623-490BD5F95F61}"/>
              </a:ext>
            </a:extLst>
          </p:cNvPr>
          <p:cNvSpPr/>
          <p:nvPr/>
        </p:nvSpPr>
        <p:spPr>
          <a:xfrm>
            <a:off x="1960775" y="3139294"/>
            <a:ext cx="103695" cy="1601327"/>
          </a:xfrm>
          <a:prstGeom prst="downArrow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70FB3324-60B0-2D27-6DBC-88B091B26C45}"/>
              </a:ext>
            </a:extLst>
          </p:cNvPr>
          <p:cNvSpPr/>
          <p:nvPr/>
        </p:nvSpPr>
        <p:spPr>
          <a:xfrm rot="10800000">
            <a:off x="3676900" y="3139294"/>
            <a:ext cx="103695" cy="1601327"/>
          </a:xfrm>
          <a:prstGeom prst="downArrow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C6498D-77A9-4E55-BDB2-5113932B729A}"/>
              </a:ext>
            </a:extLst>
          </p:cNvPr>
          <p:cNvSpPr/>
          <p:nvPr/>
        </p:nvSpPr>
        <p:spPr>
          <a:xfrm>
            <a:off x="2899190" y="3439153"/>
            <a:ext cx="1659117" cy="82955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EFPD, Burnup, HCF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Boron concentration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metadata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145108-729B-C36E-3CC8-C78757D9521B}"/>
              </a:ext>
            </a:extLst>
          </p:cNvPr>
          <p:cNvSpPr/>
          <p:nvPr/>
        </p:nvSpPr>
        <p:spPr>
          <a:xfrm>
            <a:off x="1148821" y="3439153"/>
            <a:ext cx="1659117" cy="82955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specification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Fuel inventory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Perturbed input files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2829664-9A98-2C2D-272C-A4F3F495B18E}"/>
              </a:ext>
            </a:extLst>
          </p:cNvPr>
          <p:cNvSpPr/>
          <p:nvPr/>
        </p:nvSpPr>
        <p:spPr>
          <a:xfrm>
            <a:off x="4653887" y="4740621"/>
            <a:ext cx="3409486" cy="588408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Analysis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(RELAP5-3D)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0FE1BB2A-5C5F-3A9D-E6E5-571DA0D9CC7B}"/>
              </a:ext>
            </a:extLst>
          </p:cNvPr>
          <p:cNvSpPr/>
          <p:nvPr/>
        </p:nvSpPr>
        <p:spPr>
          <a:xfrm>
            <a:off x="5465841" y="3139294"/>
            <a:ext cx="103695" cy="1601327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13DD8546-81B9-9B06-F9DF-25FF4DB2EB60}"/>
              </a:ext>
            </a:extLst>
          </p:cNvPr>
          <p:cNvSpPr/>
          <p:nvPr/>
        </p:nvSpPr>
        <p:spPr>
          <a:xfrm rot="10800000">
            <a:off x="7181966" y="3139294"/>
            <a:ext cx="103695" cy="1601327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426F62-B371-754C-BC17-4EED188BD9E4}"/>
              </a:ext>
            </a:extLst>
          </p:cNvPr>
          <p:cNvSpPr/>
          <p:nvPr/>
        </p:nvSpPr>
        <p:spPr>
          <a:xfrm>
            <a:off x="6404256" y="3439153"/>
            <a:ext cx="1659117" cy="829558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Safety parameters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PCT, DNBR, HTC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metadata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4671506-F3F7-D9BF-42C3-D9DDD5CFF90E}"/>
              </a:ext>
            </a:extLst>
          </p:cNvPr>
          <p:cNvSpPr/>
          <p:nvPr/>
        </p:nvSpPr>
        <p:spPr>
          <a:xfrm>
            <a:off x="4653887" y="3439153"/>
            <a:ext cx="1659117" cy="829558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 scenarios 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map and data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Perturbed input files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E360FF6-EB0C-AE60-79C3-31293742CD57}"/>
              </a:ext>
            </a:extLst>
          </p:cNvPr>
          <p:cNvSpPr/>
          <p:nvPr/>
        </p:nvSpPr>
        <p:spPr>
          <a:xfrm>
            <a:off x="8155399" y="4740621"/>
            <a:ext cx="3409486" cy="588408"/>
          </a:xfrm>
          <a:prstGeom prst="round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solidFill>
              <a:srgbClr val="A5A5A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Fuel Performance (TRANSURANUS)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50641B9A-465E-C6B2-530E-BC80B8067A12}"/>
              </a:ext>
            </a:extLst>
          </p:cNvPr>
          <p:cNvSpPr/>
          <p:nvPr/>
        </p:nvSpPr>
        <p:spPr>
          <a:xfrm>
            <a:off x="8967353" y="3139294"/>
            <a:ext cx="103695" cy="1601327"/>
          </a:xfrm>
          <a:prstGeom prst="downArrow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solidFill>
              <a:srgbClr val="A5A5A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3054FBC2-E172-858A-1736-DA389248803C}"/>
              </a:ext>
            </a:extLst>
          </p:cNvPr>
          <p:cNvSpPr/>
          <p:nvPr/>
        </p:nvSpPr>
        <p:spPr>
          <a:xfrm rot="10800000">
            <a:off x="10683478" y="3139294"/>
            <a:ext cx="103695" cy="1601327"/>
          </a:xfrm>
          <a:prstGeom prst="downArrow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solidFill>
              <a:srgbClr val="A5A5A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506167-F47C-40A4-BDCE-643C70E27EF9}"/>
              </a:ext>
            </a:extLst>
          </p:cNvPr>
          <p:cNvSpPr/>
          <p:nvPr/>
        </p:nvSpPr>
        <p:spPr>
          <a:xfrm>
            <a:off x="9905768" y="3439153"/>
            <a:ext cx="1659117" cy="829558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solidFill>
              <a:srgbClr val="A5A5A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PCT, RIP, Oxidation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FFRD related data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metadata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E74F38-387A-2214-1267-4ED86A335D4B}"/>
              </a:ext>
            </a:extLst>
          </p:cNvPr>
          <p:cNvSpPr/>
          <p:nvPr/>
        </p:nvSpPr>
        <p:spPr>
          <a:xfrm>
            <a:off x="8155399" y="3439153"/>
            <a:ext cx="1659117" cy="829558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solidFill>
              <a:srgbClr val="A5A5A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Fuel rod modeling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and TH data</a:t>
            </a:r>
          </a:p>
          <a:p>
            <a:pPr marL="91440" marR="0" lvl="0" indent="-13716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Perturbed input files</a:t>
            </a: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BE81DEF8-2C11-9F7D-DD2C-BE45AB00C39C}"/>
              </a:ext>
            </a:extLst>
          </p:cNvPr>
          <p:cNvSpPr/>
          <p:nvPr/>
        </p:nvSpPr>
        <p:spPr>
          <a:xfrm>
            <a:off x="2674454" y="5397535"/>
            <a:ext cx="358219" cy="135259"/>
          </a:xfrm>
          <a:prstGeom prst="downArrow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21BE71ED-131D-4871-7D72-8EAE1C7ABE95}"/>
              </a:ext>
            </a:extLst>
          </p:cNvPr>
          <p:cNvSpPr/>
          <p:nvPr/>
        </p:nvSpPr>
        <p:spPr>
          <a:xfrm>
            <a:off x="6179520" y="5397535"/>
            <a:ext cx="358219" cy="135259"/>
          </a:xfrm>
          <a:prstGeom prst="downArrow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EE4D3765-0647-A6AA-85C4-238DFC369399}"/>
              </a:ext>
            </a:extLst>
          </p:cNvPr>
          <p:cNvSpPr/>
          <p:nvPr/>
        </p:nvSpPr>
        <p:spPr>
          <a:xfrm>
            <a:off x="9681032" y="5397535"/>
            <a:ext cx="358219" cy="135259"/>
          </a:xfrm>
          <a:prstGeom prst="downArrow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C9534B-DEE3-B288-E47F-64EA3112CC27}"/>
              </a:ext>
            </a:extLst>
          </p:cNvPr>
          <p:cNvSpPr txBox="1"/>
          <p:nvPr/>
        </p:nvSpPr>
        <p:spPr>
          <a:xfrm>
            <a:off x="1261183" y="5669565"/>
            <a:ext cx="699592" cy="373789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E7B22C8-D3BD-12D8-B95E-8ED9B24F4FB7}"/>
              </a:ext>
            </a:extLst>
          </p:cNvPr>
          <p:cNvSpPr/>
          <p:nvPr/>
        </p:nvSpPr>
        <p:spPr>
          <a:xfrm>
            <a:off x="1148821" y="1404685"/>
            <a:ext cx="10416064" cy="1735450"/>
          </a:xfrm>
          <a:prstGeom prst="roundRect">
            <a:avLst>
              <a:gd name="adj" fmla="val 5448"/>
            </a:avLst>
          </a:prstGeom>
          <a:noFill/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1EA7F6-0879-6511-19E9-B1F2AA51A319}"/>
              </a:ext>
            </a:extLst>
          </p:cNvPr>
          <p:cNvSpPr/>
          <p:nvPr/>
        </p:nvSpPr>
        <p:spPr>
          <a:xfrm>
            <a:off x="5447539" y="1239565"/>
            <a:ext cx="1818628" cy="330238"/>
          </a:xfrm>
          <a:prstGeom prst="round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Genetic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3B902-38B8-FE84-3183-C40145E07FAE}"/>
              </a:ext>
            </a:extLst>
          </p:cNvPr>
          <p:cNvSpPr txBox="1"/>
          <p:nvPr/>
        </p:nvSpPr>
        <p:spPr>
          <a:xfrm>
            <a:off x="1250427" y="6243933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EFPD: Effective full power day</a:t>
            </a:r>
          </a:p>
          <a:p>
            <a:r>
              <a:rPr lang="en-US" sz="800" dirty="0"/>
              <a:t>HCF: Hot channel factor</a:t>
            </a:r>
          </a:p>
          <a:p>
            <a:r>
              <a:rPr lang="en-US" sz="800" dirty="0"/>
              <a:t>DBA: Design basis accident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45006-6A39-C56E-1D57-347723F3CDFD}"/>
              </a:ext>
            </a:extLst>
          </p:cNvPr>
          <p:cNvSpPr txBox="1"/>
          <p:nvPr/>
        </p:nvSpPr>
        <p:spPr>
          <a:xfrm>
            <a:off x="2775934" y="6243933"/>
            <a:ext cx="2060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PCT: Peak cladding temperature</a:t>
            </a:r>
          </a:p>
          <a:p>
            <a:r>
              <a:rPr lang="en-US" sz="800" dirty="0"/>
              <a:t>DNBR: Departure of nucleate boiling rate</a:t>
            </a:r>
          </a:p>
          <a:p>
            <a:r>
              <a:rPr lang="en-US" sz="800" dirty="0"/>
              <a:t>HTC: Heat transfer coefficient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6D805-AB6B-7469-83A5-49D6D129CA1D}"/>
              </a:ext>
            </a:extLst>
          </p:cNvPr>
          <p:cNvSpPr txBox="1"/>
          <p:nvPr/>
        </p:nvSpPr>
        <p:spPr>
          <a:xfrm>
            <a:off x="4785755" y="6243933"/>
            <a:ext cx="271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TH: Thermal-hydraulics</a:t>
            </a:r>
          </a:p>
          <a:p>
            <a:r>
              <a:rPr lang="en-US" sz="800" dirty="0"/>
              <a:t>RIP: Rod internal pressure</a:t>
            </a:r>
          </a:p>
          <a:p>
            <a:r>
              <a:rPr lang="en-US" sz="800" dirty="0"/>
              <a:t>FFRD: Fuel failure, relocation and dispersal</a:t>
            </a:r>
          </a:p>
        </p:txBody>
      </p:sp>
    </p:spTree>
    <p:extLst>
      <p:ext uri="{BB962C8B-B14F-4D97-AF65-F5344CB8AC3E}">
        <p14:creationId xmlns:p14="http://schemas.microsoft.com/office/powerpoint/2010/main" val="14873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Case Study: Single-objective Optimization for Core Design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D29E7D-5C5B-A2FA-BEB4-E004876F6468}"/>
              </a:ext>
            </a:extLst>
          </p:cNvPr>
          <p:cNvSpPr txBox="1">
            <a:spLocks/>
          </p:cNvSpPr>
          <p:nvPr/>
        </p:nvSpPr>
        <p:spPr>
          <a:xfrm>
            <a:off x="482563" y="1217586"/>
            <a:ext cx="6361610" cy="1633416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8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Settings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PWR core with 157 fuel assemblies (FA)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Quarter-core symmetry 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FA designs → design space = 7.1⨉10</a:t>
            </a:r>
            <a:r>
              <a:rPr kumimoji="0" lang="en-US" sz="1550" b="0" i="0" u="none" strike="noStrike" kern="1200" cap="none" spc="0" normalizeH="0" baseline="3000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200 Population w/ 90 Iteration for GA</a:t>
            </a:r>
          </a:p>
          <a:p>
            <a:pPr marL="342900" marR="0" lvl="1" indent="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1597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8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386E12-1B26-79CB-45C5-1DC1E73AD270}"/>
              </a:ext>
            </a:extLst>
          </p:cNvPr>
          <p:cNvSpPr txBox="1">
            <a:spLocks/>
          </p:cNvSpPr>
          <p:nvPr/>
        </p:nvSpPr>
        <p:spPr>
          <a:xfrm>
            <a:off x="5525295" y="4701988"/>
            <a:ext cx="5790004" cy="130854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5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Constraints</a:t>
            </a:r>
            <a:endParaRPr kumimoji="0" lang="en-US" sz="1575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lang="en-US" sz="1550" b="0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 </a:t>
            </a: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(Heat flux hot channel factor)  &lt;  2.1 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lang="en-US" sz="1550" b="0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ΔH </a:t>
            </a: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(Nuclear enthalpy rise hot channel factor) &lt; 1.48 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Peak critical boron concentration (CBC) &lt;1300 </a:t>
            </a:r>
            <a:r>
              <a:rPr kumimoji="0" lang="en-US" sz="155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pcm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231D25-9D3E-15A2-0C04-5C1F82FD29CA}"/>
              </a:ext>
            </a:extLst>
          </p:cNvPr>
          <p:cNvGraphicFramePr>
            <a:graphicFrameLocks noGrp="1"/>
          </p:cNvGraphicFramePr>
          <p:nvPr/>
        </p:nvGraphicFramePr>
        <p:xfrm>
          <a:off x="505421" y="3085455"/>
          <a:ext cx="6858000" cy="1244592"/>
        </p:xfrm>
        <a:graphic>
          <a:graphicData uri="http://schemas.openxmlformats.org/drawingml/2006/table">
            <a:tbl>
              <a:tblPr firstRow="1" firstCol="1" bandRow="1"/>
              <a:tblGrid>
                <a:gridCol w="1371600">
                  <a:extLst>
                    <a:ext uri="{9D8B030D-6E8A-4147-A177-3AD203B41FA5}">
                      <a16:colId xmlns:a16="http://schemas.microsoft.com/office/drawing/2014/main" val="1686414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922769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8819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255396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215663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442022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6556829"/>
                    </a:ext>
                  </a:extLst>
                </a:gridCol>
              </a:tblGrid>
              <a:tr h="414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Fuel type ID</a:t>
                      </a:r>
                      <a:endParaRPr 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06553"/>
                  </a:ext>
                </a:extLst>
              </a:tr>
              <a:tr h="414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Enrichment </a:t>
                      </a:r>
                      <a:b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2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wt</a:t>
                      </a: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%)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2.5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2.5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3.2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3.2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Reflector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90959"/>
                  </a:ext>
                </a:extLst>
              </a:tr>
              <a:tr h="414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Burnable</a:t>
                      </a:r>
                      <a:b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poison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None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None</a:t>
                      </a:r>
                      <a:endParaRPr lang="en-US" sz="1200" b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16 Gd rods</a:t>
                      </a:r>
                      <a:endParaRPr lang="en-US" sz="1200" b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None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16 Gd rods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7069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54D4E86-35AB-3D66-06E0-1D97A9A9A4CC}"/>
              </a:ext>
            </a:extLst>
          </p:cNvPr>
          <p:cNvSpPr txBox="1">
            <a:spLocks/>
          </p:cNvSpPr>
          <p:nvPr/>
        </p:nvSpPr>
        <p:spPr>
          <a:xfrm>
            <a:off x="482563" y="4711305"/>
            <a:ext cx="4878976" cy="1494891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5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Objectives</a:t>
            </a:r>
            <a:endParaRPr kumimoji="0" lang="en-US" sz="155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Maximize cycle length (cycle energy production)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DAAA91-6A27-9530-44CB-2D91053649FC}"/>
              </a:ext>
            </a:extLst>
          </p:cNvPr>
          <p:cNvSpPr txBox="1">
            <a:spLocks/>
          </p:cNvSpPr>
          <p:nvPr/>
        </p:nvSpPr>
        <p:spPr>
          <a:xfrm>
            <a:off x="7673722" y="1346929"/>
            <a:ext cx="3264512" cy="267077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1597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Exemplary 1/8 Core of a generic PWR</a:t>
            </a:r>
            <a:endParaRPr kumimoji="0" lang="en-US" sz="1100" b="0" i="1" u="none" strike="noStrike" kern="1200" cap="none" spc="0" normalizeH="0" baseline="3000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1" indent="0" algn="ctr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1597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E7D754B-042B-6B79-E430-8D636FDC758C}"/>
              </a:ext>
            </a:extLst>
          </p:cNvPr>
          <p:cNvSpPr txBox="1">
            <a:spLocks/>
          </p:cNvSpPr>
          <p:nvPr/>
        </p:nvSpPr>
        <p:spPr>
          <a:xfrm>
            <a:off x="1100438" y="6382474"/>
            <a:ext cx="9068473" cy="31325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1597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NOTE: F</a:t>
            </a:r>
            <a:r>
              <a:rPr kumimoji="0" lang="en-US" sz="1000" b="0" i="1" u="none" strike="noStrike" kern="1200" cap="none" spc="0" normalizeH="0" baseline="-2500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and F</a:t>
            </a:r>
            <a:r>
              <a:rPr kumimoji="0" lang="en-US" sz="1000" b="0" i="1" u="none" strike="noStrike" kern="1200" cap="none" spc="0" normalizeH="0" baseline="-2500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ΔH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are peaking factors used to characterize core power distribution in terms of ratios of local maximum power output to average core output.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A76C5-4206-0C87-DEF8-7EA8C119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671" y="1612595"/>
            <a:ext cx="3514169" cy="25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85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Case Study: Single-objective Optimization for Core Design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Demonstration</a:t>
            </a:r>
            <a:endParaRPr lang="en-US" altLang="en-US" sz="28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Fuel_Reload_Optimization_Anime">
            <a:hlinkClick r:id="" action="ppaction://media"/>
            <a:extLst>
              <a:ext uri="{FF2B5EF4-FFF2-40B4-BE49-F238E27FC236}">
                <a16:creationId xmlns:a16="http://schemas.microsoft.com/office/drawing/2014/main" id="{BAF5BBD7-C0B0-5FCB-4873-96C80AD304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447" y="1163556"/>
            <a:ext cx="9543453" cy="53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83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Case Study: Single-objective Optimization for Core Design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Demonstration</a:t>
            </a:r>
            <a:endParaRPr lang="en-US" alt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60061-4F92-EE6B-10F1-3FD4DC6D406A}"/>
              </a:ext>
            </a:extLst>
          </p:cNvPr>
          <p:cNvSpPr/>
          <p:nvPr/>
        </p:nvSpPr>
        <p:spPr>
          <a:xfrm>
            <a:off x="5964960" y="1230006"/>
            <a:ext cx="3053254" cy="26917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B3A3C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Optimized Fuel Loading Pattern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89850B-AB97-6D37-B039-318803D8E627}"/>
              </a:ext>
            </a:extLst>
          </p:cNvPr>
          <p:cNvCxnSpPr>
            <a:cxnSpLocks/>
          </p:cNvCxnSpPr>
          <p:nvPr/>
        </p:nvCxnSpPr>
        <p:spPr>
          <a:xfrm flipV="1">
            <a:off x="5627506" y="1499148"/>
            <a:ext cx="3728161" cy="272"/>
          </a:xfrm>
          <a:prstGeom prst="line">
            <a:avLst/>
          </a:prstGeom>
          <a:noFill/>
          <a:ln w="12700" cap="flat" cmpd="sng" algn="ctr">
            <a:solidFill>
              <a:srgbClr val="3B3A3C">
                <a:lumMod val="75000"/>
                <a:lumOff val="25000"/>
              </a:srgbClr>
            </a:solidFill>
            <a:prstDash val="solid"/>
            <a:miter lim="800000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82D335E-4B4E-D386-4B72-D34EF896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36" y="1524730"/>
            <a:ext cx="9160030" cy="47898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03CA79-C972-CFBF-9CDB-FCBE44770793}"/>
              </a:ext>
            </a:extLst>
          </p:cNvPr>
          <p:cNvSpPr/>
          <p:nvPr/>
        </p:nvSpPr>
        <p:spPr>
          <a:xfrm>
            <a:off x="2089401" y="1230006"/>
            <a:ext cx="2564610" cy="26917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B3A3C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Initial Fuel Loading Pattern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E02A4-9F2B-0B0D-7963-690618EC5A68}"/>
              </a:ext>
            </a:extLst>
          </p:cNvPr>
          <p:cNvCxnSpPr>
            <a:cxnSpLocks/>
          </p:cNvCxnSpPr>
          <p:nvPr/>
        </p:nvCxnSpPr>
        <p:spPr>
          <a:xfrm flipV="1">
            <a:off x="1477146" y="1504228"/>
            <a:ext cx="3789121" cy="272"/>
          </a:xfrm>
          <a:prstGeom prst="line">
            <a:avLst/>
          </a:prstGeom>
          <a:noFill/>
          <a:ln w="12700" cap="flat" cmpd="sng" algn="ctr">
            <a:solidFill>
              <a:srgbClr val="3B3A3C">
                <a:lumMod val="75000"/>
                <a:lumOff val="25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6844883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objective function via external models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15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7" y="4753249"/>
            <a:ext cx="3886200" cy="18288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A49D413-9CA9-7034-B7CE-734881E6F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39" y="3429000"/>
            <a:ext cx="7872236" cy="316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4612F-9E00-7103-7E5F-A4214888D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514201"/>
            <a:ext cx="10845800" cy="118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441860-53DE-FEE3-948B-BFF3539DECDC}"/>
              </a:ext>
            </a:extLst>
          </p:cNvPr>
          <p:cNvSpPr txBox="1"/>
          <p:nvPr/>
        </p:nvSpPr>
        <p:spPr>
          <a:xfrm>
            <a:off x="507999" y="1143000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2F435-CD1D-973F-96D0-88B075D11821}"/>
              </a:ext>
            </a:extLst>
          </p:cNvPr>
          <p:cNvSpPr txBox="1"/>
          <p:nvPr/>
        </p:nvSpPr>
        <p:spPr>
          <a:xfrm>
            <a:off x="507999" y="3055078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4656C-06FF-01D3-4AA0-3BC1285E35ED}"/>
              </a:ext>
            </a:extLst>
          </p:cNvPr>
          <p:cNvSpPr/>
          <p:nvPr/>
        </p:nvSpPr>
        <p:spPr>
          <a:xfrm>
            <a:off x="4495800" y="3424410"/>
            <a:ext cx="1219200" cy="2331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9F0BC-44C3-CABD-8786-E10452E271CA}"/>
              </a:ext>
            </a:extLst>
          </p:cNvPr>
          <p:cNvSpPr/>
          <p:nvPr/>
        </p:nvSpPr>
        <p:spPr>
          <a:xfrm>
            <a:off x="507999" y="4753249"/>
            <a:ext cx="1549401" cy="2823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20C1F-9770-F26C-1391-0F8402CB9D6B}"/>
              </a:ext>
            </a:extLst>
          </p:cNvPr>
          <p:cNvSpPr/>
          <p:nvPr/>
        </p:nvSpPr>
        <p:spPr>
          <a:xfrm>
            <a:off x="1371600" y="6358039"/>
            <a:ext cx="15240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3ED1A5-A6CE-F3DA-DFCD-E4741A781D82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2133600" y="3657600"/>
            <a:ext cx="2971800" cy="270043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09F90-EB6A-45AB-955C-071D705C5CD8}"/>
              </a:ext>
            </a:extLst>
          </p:cNvPr>
          <p:cNvSpPr/>
          <p:nvPr/>
        </p:nvSpPr>
        <p:spPr>
          <a:xfrm>
            <a:off x="2857500" y="2018940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CDDD06-6303-9B6C-9A04-E2B058F9047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987579" y="2218965"/>
            <a:ext cx="2041371" cy="416305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1190F-6E87-A0BB-7C1E-6E83375F7967}"/>
              </a:ext>
            </a:extLst>
          </p:cNvPr>
          <p:cNvSpPr/>
          <p:nvPr/>
        </p:nvSpPr>
        <p:spPr>
          <a:xfrm>
            <a:off x="816129" y="6382024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16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967FC-C7D0-A5DE-163A-F307C384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104" y="2140223"/>
            <a:ext cx="9147792" cy="2577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8FC97-B648-BAD9-1338-7C07AFC064C3}"/>
              </a:ext>
            </a:extLst>
          </p:cNvPr>
          <p:cNvSpPr txBox="1"/>
          <p:nvPr/>
        </p:nvSpPr>
        <p:spPr>
          <a:xfrm>
            <a:off x="603250" y="1239004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9A128-E17B-06C5-3177-DEC17B1A5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658" y="5517240"/>
            <a:ext cx="9131237" cy="1064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EFA57-57C0-2A12-CD89-BE7C59283735}"/>
              </a:ext>
            </a:extLst>
          </p:cNvPr>
          <p:cNvSpPr txBox="1"/>
          <p:nvPr/>
        </p:nvSpPr>
        <p:spPr>
          <a:xfrm>
            <a:off x="621084" y="5155976"/>
            <a:ext cx="18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&lt;optimizer&gt;:</a:t>
            </a:r>
          </a:p>
        </p:txBody>
      </p:sp>
    </p:spTree>
    <p:extLst>
      <p:ext uri="{BB962C8B-B14F-4D97-AF65-F5344CB8AC3E}">
        <p14:creationId xmlns:p14="http://schemas.microsoft.com/office/powerpoint/2010/main" val="2263455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17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8433" y="985520"/>
            <a:ext cx="5375134" cy="305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2AB40-DAD2-10DB-1A01-9C1366AB5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4358414"/>
            <a:ext cx="5388386" cy="1402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86ABC-CEE6-5922-4A89-6DF0587BF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3198" y="4362896"/>
            <a:ext cx="6513352" cy="14027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821AF-6A2D-9BB5-06C2-07D6DCDEAD6C}"/>
              </a:ext>
            </a:extLst>
          </p:cNvPr>
          <p:cNvSpPr/>
          <p:nvPr/>
        </p:nvSpPr>
        <p:spPr>
          <a:xfrm>
            <a:off x="3657600" y="937758"/>
            <a:ext cx="685800" cy="23776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4208C-934B-0F4A-88E8-42E6443B2BA6}"/>
              </a:ext>
            </a:extLst>
          </p:cNvPr>
          <p:cNvSpPr/>
          <p:nvPr/>
        </p:nvSpPr>
        <p:spPr>
          <a:xfrm>
            <a:off x="3657600" y="1605656"/>
            <a:ext cx="1219200" cy="23776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649885-8A4D-B82A-681B-43BE46F5BEE7}"/>
              </a:ext>
            </a:extLst>
          </p:cNvPr>
          <p:cNvCxnSpPr>
            <a:stCxn id="3" idx="1"/>
          </p:cNvCxnSpPr>
          <p:nvPr/>
        </p:nvCxnSpPr>
        <p:spPr>
          <a:xfrm flipH="1">
            <a:off x="1981200" y="1056641"/>
            <a:ext cx="1676400" cy="5490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540D12-E643-96C5-6240-5D81100FC914}"/>
              </a:ext>
            </a:extLst>
          </p:cNvPr>
          <p:cNvCxnSpPr>
            <a:cxnSpLocks/>
          </p:cNvCxnSpPr>
          <p:nvPr/>
        </p:nvCxnSpPr>
        <p:spPr>
          <a:xfrm flipH="1" flipV="1">
            <a:off x="1981200" y="1653418"/>
            <a:ext cx="1676400" cy="679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E58301-6582-A907-6B3E-F490F65478EB}"/>
              </a:ext>
            </a:extLst>
          </p:cNvPr>
          <p:cNvSpPr txBox="1"/>
          <p:nvPr/>
        </p:nvSpPr>
        <p:spPr>
          <a:xfrm>
            <a:off x="457200" y="1331148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Must be exactly named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62EC4C-34B9-B409-9336-28CC59D9BF6C}"/>
              </a:ext>
            </a:extLst>
          </p:cNvPr>
          <p:cNvSpPr/>
          <p:nvPr/>
        </p:nvSpPr>
        <p:spPr>
          <a:xfrm>
            <a:off x="415114" y="4358414"/>
            <a:ext cx="685800" cy="13304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60C8FE-5EED-8F3F-9DC0-7004F082C186}"/>
              </a:ext>
            </a:extLst>
          </p:cNvPr>
          <p:cNvSpPr/>
          <p:nvPr/>
        </p:nvSpPr>
        <p:spPr>
          <a:xfrm>
            <a:off x="5803075" y="4369264"/>
            <a:ext cx="685800" cy="13304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DC232E-6F60-9498-F032-88EA78BDAC1B}"/>
              </a:ext>
            </a:extLst>
          </p:cNvPr>
          <p:cNvCxnSpPr>
            <a:stCxn id="15" idx="0"/>
          </p:cNvCxnSpPr>
          <p:nvPr/>
        </p:nvCxnSpPr>
        <p:spPr>
          <a:xfrm flipV="1">
            <a:off x="758014" y="3200400"/>
            <a:ext cx="765986" cy="1158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499F9F-5163-669E-EDDA-DB0DD5B05C24}"/>
              </a:ext>
            </a:extLst>
          </p:cNvPr>
          <p:cNvCxnSpPr>
            <a:cxnSpLocks/>
          </p:cNvCxnSpPr>
          <p:nvPr/>
        </p:nvCxnSpPr>
        <p:spPr>
          <a:xfrm flipH="1" flipV="1">
            <a:off x="1660137" y="3200400"/>
            <a:ext cx="4485838" cy="1168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D0049B-ABB9-3F81-45D9-1BEE14B9EDCD}"/>
              </a:ext>
            </a:extLst>
          </p:cNvPr>
          <p:cNvSpPr txBox="1"/>
          <p:nvPr/>
        </p:nvSpPr>
        <p:spPr>
          <a:xfrm>
            <a:off x="898137" y="2700386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Must be consistent with xml</a:t>
            </a:r>
          </a:p>
        </p:txBody>
      </p:sp>
    </p:spTree>
    <p:extLst>
      <p:ext uri="{BB962C8B-B14F-4D97-AF65-F5344CB8AC3E}">
        <p14:creationId xmlns:p14="http://schemas.microsoft.com/office/powerpoint/2010/main" val="3868287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49A-FD34-0342-96B3-AA37311C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3179981"/>
            <a:ext cx="10415648" cy="498038"/>
          </a:xfrm>
        </p:spPr>
        <p:txBody>
          <a:bodyPr/>
          <a:lstStyle/>
          <a:p>
            <a:pPr algn="ctr"/>
            <a:r>
              <a:rPr lang="en-US" sz="4800" dirty="0"/>
              <a:t>Hands-on Session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18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3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Unconstrained Discrete Optimization:</a:t>
                </a:r>
              </a:p>
              <a:p>
                <a:r>
                  <a:rPr lang="en-US" dirty="0"/>
                  <a:t>Mathematical formulation: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lim>
                            </m:limLow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 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objective function.</a:t>
                </a: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represent boundary or box constraints.</a:t>
                </a:r>
              </a:p>
              <a:p>
                <a:r>
                  <a:rPr lang="en-US" dirty="0"/>
                  <a:t>G represents the functional constraints including explicit (i.e., involving inputs only), as well as implicit (i.e., involving both inputs and objective variable).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98" t="-2387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4780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Why Genetic Algorithms?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Metaheuristic algorithms stem from biological evolution.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Preferred for non-differentiable, expensive to differentiate, or objective functions with no intrusive access (black-box).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Doesn’t get stuck in local minima, and hence works with non-convex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Can handle both constrained and unconstrained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Due to the encoding/decoding step it works with discrete, continuous, or mixed design spaces, with binary, integer, real, gray, or permutation encoding.  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4CF38F2-8EBC-482E-BB8F-A34588E42AD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141F13-43C7-6AF1-9756-B07F237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Algorithms: Overview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CBF2A-CA21-4DCF-A36B-ADB7631C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432" y="1491139"/>
            <a:ext cx="5829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42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en-US" sz="2800" dirty="0"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blipFill>
                <a:blip r:embed="rId3"/>
                <a:stretch>
                  <a:fillRect t="-2479" r="-1575" b="-210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52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54841"/>
            <a:ext cx="11277600" cy="371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change directory (cd) to:  ~/projects/raven/doc/workshop/optimizer/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GeneticAlgorithms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/exercises/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(For windows you might need to add double quotes)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 uniform discrete distribution that uses a “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withReplacement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 strategy.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Enable ‘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onePointCrossover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to occur 80% of the time and ‘swap mutation’ 90% of the time.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Build your objective function shown in the starter xml. (Hint use slide 13)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an objective function name in the xml that is consistent with your external model.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 using the command: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1_GA_MaxRep.xml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8D49F1-299C-0C4D-579C-4ECD887DB791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×7+2×7+3×7+4×7+5×7+6×7=147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69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(2_GA_MinRep.xml)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Minimization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401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24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(2_GA_MinwoRep.xml)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50089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Pick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rouletteWheel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as the parent selector.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‘survival selection’ criterion to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fitnessBased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population size to 20 and max number of iterations (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samplerInit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limit to 15)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Run: 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2_GA_MinwoRep.xml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B34C82-51F8-7015-A96A-36376F44F41A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×7+2×6+3×5+4×4+5×3+6×2=77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(Maximization with explicit constraints) start from the starter exercise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&gt;8</m:t>
                    </m:r>
                  </m:oMath>
                </a14:m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23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5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2831"/>
            <a:ext cx="11277600" cy="562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Go to Models/</a:t>
            </a:r>
            <a:r>
              <a:rPr lang="en-US" altLang="en-US" sz="2800" dirty="0" err="1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Constraints.py</a:t>
            </a: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and name the first function ‘constrain’ this is a must since RAVEN searches for that exact word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Give the first explicit constraint function a name and make sure it is the same name you use in the XML. And implement the constraint               x3 + x4 &lt; 8.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Look at the second explicit constraint (Not used in the exercise).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XML starter input, Complete the functions block to define your constraint functions.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fitness block, change the penalty weighting of violation b to 20.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Constraint node at the end of the GA block to reflect the name of your constraint function.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314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77297B0-4822-5ADA-B3B3-6A63199CE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250370"/>
              </p:ext>
            </p:extLst>
          </p:nvPr>
        </p:nvGraphicFramePr>
        <p:xfrm>
          <a:off x="2501048" y="2115575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182DAB7-236A-E8C3-9A3E-0EBB600FD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80844"/>
              </p:ext>
            </p:extLst>
          </p:nvPr>
        </p:nvGraphicFramePr>
        <p:xfrm>
          <a:off x="737784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 w/o Rep with Constraints)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74587"/>
              </p:ext>
            </p:extLst>
          </p:nvPr>
        </p:nvGraphicFramePr>
        <p:xfrm>
          <a:off x="2492188" y="211744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70616"/>
            <a:ext cx="11277600" cy="88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×2+2×4+3×3+4×5+5×6+6×7=111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1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9FC821-8096-08B4-1946-4E3B7EC65C6A}"/>
              </a:ext>
            </a:extLst>
          </p:cNvPr>
          <p:cNvSpPr txBox="1"/>
          <p:nvPr/>
        </p:nvSpPr>
        <p:spPr>
          <a:xfrm>
            <a:off x="755815" y="235240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Unconstrained: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2F0F30-DCBE-D1AA-042A-F6E3956CE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63607"/>
              </p:ext>
            </p:extLst>
          </p:nvPr>
        </p:nvGraphicFramePr>
        <p:xfrm>
          <a:off x="736898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4FBC7B-23F1-A0F5-FD2E-28D523094D9F}"/>
              </a:ext>
            </a:extLst>
          </p:cNvPr>
          <p:cNvSpPr txBox="1"/>
          <p:nvPr/>
        </p:nvSpPr>
        <p:spPr>
          <a:xfrm>
            <a:off x="5632615" y="23370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/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/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/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/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/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/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/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blipFill>
                <a:blip r:embed="rId10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/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blipFill>
                <a:blip r:embed="rId11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/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blipFill>
                <a:blip r:embed="rId12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/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blipFill>
                <a:blip r:embed="rId13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/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blipFill>
                <a:blip r:embed="rId14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/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blipFill>
                <a:blip r:embed="rId1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14ED261-1DFC-D8F6-CF84-55B926A929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81600"/>
            <a:ext cx="8851900" cy="317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0A7D91-CC66-C319-5C0A-E2175D1CFE15}"/>
              </a:ext>
            </a:extLst>
          </p:cNvPr>
          <p:cNvSpPr txBox="1"/>
          <p:nvPr/>
        </p:nvSpPr>
        <p:spPr>
          <a:xfrm>
            <a:off x="1144339" y="41220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68DE90-CB61-637A-310D-1A7CF1BCD0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15" y="4862445"/>
            <a:ext cx="782698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1" grpId="0"/>
      <p:bldP spid="4" grpId="0"/>
      <p:bldP spid="6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Find v0, and the firing angle to Maximize the horizontal range of the projectile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G=2 (v0, angle)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𝒰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(100,170)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continuous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10,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170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  <m:r>
                      <a:rPr lang="en-US" alt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</m:oMath>
                </a14:m>
                <a:r>
                  <a:rPr lang="en-US" altLang="en-US" sz="2800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250 </a:t>
                </a:r>
                <a:r>
                  <a:rPr lang="en-US" altLang="en-US" sz="2800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(Is it explicit or implicit)?</a:t>
                </a: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blipFill>
                <a:blip r:embed="rId3"/>
                <a:stretch>
                  <a:fillRect t="-2500" b="-7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32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28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2123518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&lt;Models&gt;and &lt;Functions&gt; blocks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Change the fitness to ‘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feasibleFirst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’ and the weight of the penalty (b) to 20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&lt;</a:t>
            </a:r>
            <a:r>
              <a:rPr lang="en-US" altLang="en-US" sz="2800" dirty="0" err="1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ImplicitConstraint</a:t>
            </a:r>
            <a:r>
              <a:rPr lang="en-US" altLang="en-US" sz="2800" dirty="0"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 to match the &lt;Functions&gt;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DataObjects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&gt;, and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OutStreams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80619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6529"/>
              </p:ext>
            </p:extLst>
          </p:nvPr>
        </p:nvGraphicFramePr>
        <p:xfrm>
          <a:off x="4953000" y="2570162"/>
          <a:ext cx="1295400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800" dirty="0"/>
                  <a:t>=170,angle =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24.31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en-US" sz="28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:r>
                  <a:rPr lang="en-US" sz="2800" dirty="0"/>
                  <a:t>2213.13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2" t="-78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/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/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h𝑒𝑡𝑎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/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blipFill>
                <a:blip r:embed="rId6"/>
                <a:stretch>
                  <a:fillRect r="-91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27B85A-2745-81F2-02C4-F7F7E9E0F3B7}"/>
              </a:ext>
            </a:extLst>
          </p:cNvPr>
          <p:cNvSpPr txBox="1"/>
          <p:nvPr/>
        </p:nvSpPr>
        <p:spPr>
          <a:xfrm>
            <a:off x="949874" y="39406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0CEE2-A79B-2380-FE7E-5EF8C9FB2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98"/>
            <a:ext cx="12192000" cy="23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FA658-DB6D-8B47-BC5E-AAC80119F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4810446"/>
            <a:ext cx="12192000" cy="20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22" grpId="0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97EFE22-874E-D145-9439-2F7C2B13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51433"/>
              </p:ext>
            </p:extLst>
          </p:nvPr>
        </p:nvGraphicFramePr>
        <p:xfrm>
          <a:off x="1143001" y="1981202"/>
          <a:ext cx="4267198" cy="3733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269">
                  <a:extLst>
                    <a:ext uri="{9D8B030D-6E8A-4147-A177-3AD203B41FA5}">
                      <a16:colId xmlns:a16="http://schemas.microsoft.com/office/drawing/2014/main" val="1050870592"/>
                    </a:ext>
                  </a:extLst>
                </a:gridCol>
                <a:gridCol w="690269">
                  <a:extLst>
                    <a:ext uri="{9D8B030D-6E8A-4147-A177-3AD203B41FA5}">
                      <a16:colId xmlns:a16="http://schemas.microsoft.com/office/drawing/2014/main" val="825009343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1719752671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97125982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502357528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331687792"/>
                    </a:ext>
                  </a:extLst>
                </a:gridCol>
              </a:tblGrid>
              <a:tr h="738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67870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65333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7609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29163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17690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73940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ch6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2768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44491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C3E0A2-E341-5344-B9C0-FFD6A4A8EE43}"/>
              </a:ext>
            </a:extLst>
          </p:cNvPr>
          <p:cNvSpPr/>
          <p:nvPr/>
        </p:nvSpPr>
        <p:spPr>
          <a:xfrm>
            <a:off x="1676402" y="3039905"/>
            <a:ext cx="3876263" cy="660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56142DF-5FA2-304C-A036-8B29F3CAFFAC}"/>
              </a:ext>
            </a:extLst>
          </p:cNvPr>
          <p:cNvSpPr/>
          <p:nvPr/>
        </p:nvSpPr>
        <p:spPr>
          <a:xfrm>
            <a:off x="5579163" y="2676942"/>
            <a:ext cx="381000" cy="30380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DA234-EBE5-2E47-8D44-C860B5FA25D8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5552663" y="3370363"/>
            <a:ext cx="1512228" cy="16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A5EBA-5BA3-BB45-9890-D899EBFA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03953"/>
              </p:ext>
            </p:extLst>
          </p:nvPr>
        </p:nvGraphicFramePr>
        <p:xfrm>
          <a:off x="7162801" y="3156316"/>
          <a:ext cx="3567105" cy="428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421">
                  <a:extLst>
                    <a:ext uri="{9D8B030D-6E8A-4147-A177-3AD203B41FA5}">
                      <a16:colId xmlns:a16="http://schemas.microsoft.com/office/drawing/2014/main" val="310801021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782410496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43714767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963204880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512692199"/>
                    </a:ext>
                  </a:extLst>
                </a:gridCol>
              </a:tblGrid>
              <a:tr h="4280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30370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AA16A29-D498-B341-843D-8CDEADE26320}"/>
              </a:ext>
            </a:extLst>
          </p:cNvPr>
          <p:cNvSpPr/>
          <p:nvPr/>
        </p:nvSpPr>
        <p:spPr>
          <a:xfrm>
            <a:off x="7064891" y="3039905"/>
            <a:ext cx="914400" cy="693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6E018-9D6B-E549-9312-7440020359D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522091" y="37338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D04DCB-B04E-6149-B102-74092C233EB5}"/>
              </a:ext>
            </a:extLst>
          </p:cNvPr>
          <p:cNvSpPr txBox="1"/>
          <p:nvPr/>
        </p:nvSpPr>
        <p:spPr>
          <a:xfrm>
            <a:off x="5963753" y="4011303"/>
            <a:ext cx="120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BE592-F172-1047-8BFC-4817F8A82767}"/>
              </a:ext>
            </a:extLst>
          </p:cNvPr>
          <p:cNvSpPr/>
          <p:nvPr/>
        </p:nvSpPr>
        <p:spPr>
          <a:xfrm>
            <a:off x="7179191" y="4472462"/>
            <a:ext cx="685800" cy="4280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235EC3-FC2B-D641-8D71-6DA4166680FE}"/>
              </a:ext>
            </a:extLst>
          </p:cNvPr>
          <p:cNvSpPr txBox="1"/>
          <p:nvPr/>
        </p:nvSpPr>
        <p:spPr>
          <a:xfrm>
            <a:off x="7864992" y="450184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(variable)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B7BEBA-651E-7E4B-8E5D-B119AB864AC6}"/>
              </a:ext>
            </a:extLst>
          </p:cNvPr>
          <p:cNvCxnSpPr>
            <a:cxnSpLocks/>
          </p:cNvCxnSpPr>
          <p:nvPr/>
        </p:nvCxnSpPr>
        <p:spPr>
          <a:xfrm>
            <a:off x="7512548" y="48006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D325D-BEBF-9B4E-83FC-BAB22D4CED2C}"/>
              </a:ext>
            </a:extLst>
          </p:cNvPr>
          <p:cNvSpPr/>
          <p:nvPr/>
        </p:nvSpPr>
        <p:spPr>
          <a:xfrm>
            <a:off x="7371260" y="5478660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D9C0A-DAA9-124A-9B84-7C9720137739}"/>
              </a:ext>
            </a:extLst>
          </p:cNvPr>
          <p:cNvSpPr txBox="1"/>
          <p:nvPr/>
        </p:nvSpPr>
        <p:spPr>
          <a:xfrm>
            <a:off x="7864993" y="547866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Allele (value of variable)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59B51C-8BA9-5D4F-AF36-FB6F8D3B9DE1}"/>
              </a:ext>
            </a:extLst>
          </p:cNvPr>
          <p:cNvSpPr txBox="1"/>
          <p:nvPr/>
        </p:nvSpPr>
        <p:spPr>
          <a:xfrm>
            <a:off x="6876143" y="2595875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Chromosome/individual (possible solution)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E3BA9FD-891C-44AD-B5EA-100FD3A10B3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0928AD45-62A0-E2B0-0844-34509AE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712274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139472"/>
            <a:ext cx="5257766" cy="3954128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8" y="2139472"/>
            <a:ext cx="5252363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Non-Dominated Sorting Genetic Algorithm-II (</a:t>
            </a:r>
            <a:r>
              <a:rPr lang="en-US" altLang="en-US" sz="2800" b="1">
                <a:solidFill>
                  <a:schemeClr val="tx1"/>
                </a:solidFill>
              </a:rPr>
              <a:t>NSGA-II)</a:t>
            </a:r>
            <a:endParaRPr lang="en-US" altLang="en-US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2" name="Content Placeholder 2">
                <a:extLst>
                  <a:ext uri="{FF2B5EF4-FFF2-40B4-BE49-F238E27FC236}">
                    <a16:creationId xmlns:a16="http://schemas.microsoft.com/office/drawing/2014/main" id="{B815AE77-F849-5E18-39BC-6203B4C19C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727" y="3215038"/>
                <a:ext cx="6311535" cy="3487389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2CA8E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 multi-objective optimization problem can be written as </a:t>
                </a:r>
              </a:p>
              <a:p>
                <a:pPr marL="228594" marR="0" lvl="0" indent="-228594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CA8E1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1" indent="0" algn="ctr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2CA8E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Minimize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(or maximize)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kumimoji="0" lang="en-US" sz="1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Arial" panose="020B0604020202020204"/>
                                    <a:ea typeface="+mn-ea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kumimoji="0" 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m:t>x</m:t>
                            </m:r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),…, </m:t>
                            </m:r>
                            <m:sSub>
                              <m:sSubPr>
                                <m:ctrlP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E7E6E6">
                                        <a:lumMod val="10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kumimoji="0" lang="en-US" sz="12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+mn-ea"/>
                                <a:cs typeface="Arial" panose="020B0604020202020204" pitchFamily="34" charset="0"/>
                              </a:rPr>
                              <m:t>x</m:t>
                            </m:r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1" indent="0" algn="ctr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2CA8E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Subject to</a:t>
                </a:r>
              </a:p>
              <a:p>
                <a:pPr marL="0" marR="0" lvl="1" indent="0" algn="ctr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2CA8E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j</m:t>
                          </m:r>
                        </m:sub>
                      </m:sSub>
                      <m:d>
                        <m:d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x</m:t>
                          </m:r>
                        </m:e>
                      </m:d>
                      <m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or</m:t>
                          </m:r>
                          <m: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d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marR="0" lvl="1" indent="0" algn="ctr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2CA8E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k</m:t>
                          </m:r>
                        </m:sub>
                      </m:sSub>
                      <m:d>
                        <m:d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x</m:t>
                          </m:r>
                        </m:e>
                      </m:d>
                      <m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1" indent="0" algn="ctr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2CA8E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𝐿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sup>
                      </m:sSubSup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  <m:sup/>
                      </m:sSubSup>
                      <m:r>
                        <a:rPr kumimoji="0" lang="en-US" sz="1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𝑈</m:t>
                          </m:r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1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1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CA8E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1143000" marR="0" lvl="1" indent="-227013" algn="l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0AD47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is m-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objective, where m = 1, 2, …, M.</a:t>
                </a:r>
              </a:p>
              <a:p>
                <a:pPr marL="1143000" marR="0" lvl="1" indent="-227013" algn="l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0AD47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j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1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is j-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inequality constraint, where j = 1, 2, …, J</a:t>
                </a:r>
              </a:p>
              <a:p>
                <a:pPr marL="1143000" marR="0" lvl="1" indent="-227013" algn="l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0AD47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1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x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is k-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equality constraint, where k = 1, 2, …, K</a:t>
                </a:r>
              </a:p>
              <a:p>
                <a:pPr marL="1143000" marR="0" lvl="1" indent="-227013" algn="l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0AD47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sSubSup>
                          <m:sSubSupPr>
                            <m:ctrlP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  <m:sup/>
                        </m:sSubSup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  <m:sup/>
                        </m:sSubSup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sSubSup>
                          <m:sSubSupPr>
                            <m:ctrlP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sub>
                          <m:sup/>
                        </m:sSubSup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  <m:sup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is a n-dimensional vector</a:t>
                </a:r>
              </a:p>
              <a:p>
                <a:pPr marL="1143000" marR="0" lvl="1" indent="-227013" algn="l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0AD47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  <m:sup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  <m:sup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𝑈</m:t>
                        </m:r>
                        <m: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are the lower and upper bounds on 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i-th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variable</a:t>
                </a:r>
              </a:p>
              <a:p>
                <a:pPr marL="685783" marR="0" lvl="1" indent="-228594" algn="ctr" defTabSz="914377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2CA8E1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342" name="Content Placeholder 2">
                <a:extLst>
                  <a:ext uri="{FF2B5EF4-FFF2-40B4-BE49-F238E27FC236}">
                    <a16:creationId xmlns:a16="http://schemas.microsoft.com/office/drawing/2014/main" id="{B815AE77-F849-5E18-39BC-6203B4C19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7" y="3215038"/>
                <a:ext cx="6311535" cy="3487389"/>
              </a:xfrm>
              <a:prstGeom prst="rect">
                <a:avLst/>
              </a:prstGeom>
              <a:blipFill>
                <a:blip r:embed="rId2"/>
                <a:stretch>
                  <a:fillRect t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371" name="Group 14370">
            <a:extLst>
              <a:ext uri="{FF2B5EF4-FFF2-40B4-BE49-F238E27FC236}">
                <a16:creationId xmlns:a16="http://schemas.microsoft.com/office/drawing/2014/main" id="{3611339D-43AC-FC0C-8A13-8735A4A8B701}"/>
              </a:ext>
            </a:extLst>
          </p:cNvPr>
          <p:cNvGrpSpPr/>
          <p:nvPr/>
        </p:nvGrpSpPr>
        <p:grpSpPr>
          <a:xfrm>
            <a:off x="7990438" y="1157163"/>
            <a:ext cx="3148760" cy="4976819"/>
            <a:chOff x="7990438" y="1143272"/>
            <a:chExt cx="3148760" cy="5474501"/>
          </a:xfrm>
          <a:solidFill>
            <a:srgbClr val="B9D9EC"/>
          </a:solidFill>
        </p:grpSpPr>
        <p:sp>
          <p:nvSpPr>
            <p:cNvPr id="14341" name="Rectangle: Rounded Corners 14340">
              <a:extLst>
                <a:ext uri="{FF2B5EF4-FFF2-40B4-BE49-F238E27FC236}">
                  <a16:creationId xmlns:a16="http://schemas.microsoft.com/office/drawing/2014/main" id="{0D29DB1F-929C-C0EB-48F8-AEC1236C0CCF}"/>
                </a:ext>
              </a:extLst>
            </p:cNvPr>
            <p:cNvSpPr/>
            <p:nvPr/>
          </p:nvSpPr>
          <p:spPr>
            <a:xfrm>
              <a:off x="7990438" y="2451112"/>
              <a:ext cx="3148760" cy="1605742"/>
            </a:xfrm>
            <a:prstGeom prst="roundRect">
              <a:avLst>
                <a:gd name="adj" fmla="val 6361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Multiple optimal solutions</a:t>
              </a:r>
            </a:p>
          </p:txBody>
        </p:sp>
        <p:sp>
          <p:nvSpPr>
            <p:cNvPr id="14343" name="Rectangle: Rounded Corners 14342">
              <a:extLst>
                <a:ext uri="{FF2B5EF4-FFF2-40B4-BE49-F238E27FC236}">
                  <a16:creationId xmlns:a16="http://schemas.microsoft.com/office/drawing/2014/main" id="{DD822F82-E79B-2DFD-515F-7EB0C65DB993}"/>
                </a:ext>
              </a:extLst>
            </p:cNvPr>
            <p:cNvSpPr/>
            <p:nvPr/>
          </p:nvSpPr>
          <p:spPr>
            <a:xfrm>
              <a:off x="7990438" y="1143272"/>
              <a:ext cx="3148760" cy="400523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Multi-objective optimization problem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subject to constraints</a:t>
              </a:r>
            </a:p>
          </p:txBody>
        </p:sp>
        <p:sp>
          <p:nvSpPr>
            <p:cNvPr id="14344" name="Rectangle: Rounded Corners 14343">
              <a:extLst>
                <a:ext uri="{FF2B5EF4-FFF2-40B4-BE49-F238E27FC236}">
                  <a16:creationId xmlns:a16="http://schemas.microsoft.com/office/drawing/2014/main" id="{F49C5855-AC9C-FEF1-B0EB-47524BC5CE80}"/>
                </a:ext>
              </a:extLst>
            </p:cNvPr>
            <p:cNvSpPr/>
            <p:nvPr/>
          </p:nvSpPr>
          <p:spPr>
            <a:xfrm>
              <a:off x="7990438" y="1782888"/>
              <a:ext cx="3148760" cy="400523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Multi-objective optimization technique</a:t>
              </a:r>
            </a:p>
          </p:txBody>
        </p:sp>
        <p:sp>
          <p:nvSpPr>
            <p:cNvPr id="14345" name="Rectangle: Rounded Corners 14344">
              <a:extLst>
                <a:ext uri="{FF2B5EF4-FFF2-40B4-BE49-F238E27FC236}">
                  <a16:creationId xmlns:a16="http://schemas.microsoft.com/office/drawing/2014/main" id="{60EB606B-D6AF-CBB5-5E2F-F11CBCA6E02E}"/>
                </a:ext>
              </a:extLst>
            </p:cNvPr>
            <p:cNvSpPr/>
            <p:nvPr/>
          </p:nvSpPr>
          <p:spPr>
            <a:xfrm>
              <a:off x="7990438" y="4314932"/>
              <a:ext cx="3148760" cy="400523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Higher-level information </a:t>
              </a:r>
              <a:b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(or operator’s decision)</a:t>
              </a:r>
            </a:p>
          </p:txBody>
        </p:sp>
        <p:sp>
          <p:nvSpPr>
            <p:cNvPr id="14346" name="Rectangle: Rounded Corners 14345">
              <a:extLst>
                <a:ext uri="{FF2B5EF4-FFF2-40B4-BE49-F238E27FC236}">
                  <a16:creationId xmlns:a16="http://schemas.microsoft.com/office/drawing/2014/main" id="{3395BFAA-CDB5-BDC3-64C2-AA3F8AF14D79}"/>
                </a:ext>
              </a:extLst>
            </p:cNvPr>
            <p:cNvSpPr/>
            <p:nvPr/>
          </p:nvSpPr>
          <p:spPr>
            <a:xfrm>
              <a:off x="7990438" y="5012031"/>
              <a:ext cx="3148760" cy="1605742"/>
            </a:xfrm>
            <a:prstGeom prst="roundRect">
              <a:avLst>
                <a:gd name="adj" fmla="val 6361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One optimal solution</a:t>
              </a:r>
            </a:p>
          </p:txBody>
        </p:sp>
        <p:cxnSp>
          <p:nvCxnSpPr>
            <p:cNvPr id="14347" name="Straight Arrow Connector 14346">
              <a:extLst>
                <a:ext uri="{FF2B5EF4-FFF2-40B4-BE49-F238E27FC236}">
                  <a16:creationId xmlns:a16="http://schemas.microsoft.com/office/drawing/2014/main" id="{C83F23F9-720A-F36E-BD37-686C99DD3BD2}"/>
                </a:ext>
              </a:extLst>
            </p:cNvPr>
            <p:cNvCxnSpPr>
              <a:cxnSpLocks/>
              <a:stCxn id="14343" idx="2"/>
              <a:endCxn id="14344" idx="0"/>
            </p:cNvCxnSpPr>
            <p:nvPr/>
          </p:nvCxnSpPr>
          <p:spPr>
            <a:xfrm>
              <a:off x="9564818" y="1543795"/>
              <a:ext cx="0" cy="239093"/>
            </a:xfrm>
            <a:prstGeom prst="straightConnector1">
              <a:avLst/>
            </a:prstGeom>
            <a:grpFill/>
            <a:ln w="63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348" name="Straight Arrow Connector 14347">
              <a:extLst>
                <a:ext uri="{FF2B5EF4-FFF2-40B4-BE49-F238E27FC236}">
                  <a16:creationId xmlns:a16="http://schemas.microsoft.com/office/drawing/2014/main" id="{CAF44DA5-873F-BF1C-E9CD-0CA73E57EEA8}"/>
                </a:ext>
              </a:extLst>
            </p:cNvPr>
            <p:cNvCxnSpPr>
              <a:cxnSpLocks/>
              <a:stCxn id="14344" idx="2"/>
              <a:endCxn id="14341" idx="0"/>
            </p:cNvCxnSpPr>
            <p:nvPr/>
          </p:nvCxnSpPr>
          <p:spPr>
            <a:xfrm>
              <a:off x="9564818" y="2183411"/>
              <a:ext cx="0" cy="267701"/>
            </a:xfrm>
            <a:prstGeom prst="straightConnector1">
              <a:avLst/>
            </a:prstGeom>
            <a:grpFill/>
            <a:ln w="63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349" name="Straight Arrow Connector 14348">
              <a:extLst>
                <a:ext uri="{FF2B5EF4-FFF2-40B4-BE49-F238E27FC236}">
                  <a16:creationId xmlns:a16="http://schemas.microsoft.com/office/drawing/2014/main" id="{499CDB2F-61AC-573A-13E0-D163EF5201B7}"/>
                </a:ext>
              </a:extLst>
            </p:cNvPr>
            <p:cNvCxnSpPr>
              <a:cxnSpLocks/>
              <a:stCxn id="14341" idx="2"/>
              <a:endCxn id="14345" idx="0"/>
            </p:cNvCxnSpPr>
            <p:nvPr/>
          </p:nvCxnSpPr>
          <p:spPr>
            <a:xfrm>
              <a:off x="9564818" y="4056854"/>
              <a:ext cx="0" cy="258078"/>
            </a:xfrm>
            <a:prstGeom prst="straightConnector1">
              <a:avLst/>
            </a:prstGeom>
            <a:grpFill/>
            <a:ln w="63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350" name="Straight Arrow Connector 14349">
              <a:extLst>
                <a:ext uri="{FF2B5EF4-FFF2-40B4-BE49-F238E27FC236}">
                  <a16:creationId xmlns:a16="http://schemas.microsoft.com/office/drawing/2014/main" id="{DA1E084D-E531-D94D-AA98-C6B099A61B72}"/>
                </a:ext>
              </a:extLst>
            </p:cNvPr>
            <p:cNvCxnSpPr>
              <a:cxnSpLocks/>
              <a:stCxn id="14345" idx="2"/>
              <a:endCxn id="14346" idx="0"/>
            </p:cNvCxnSpPr>
            <p:nvPr/>
          </p:nvCxnSpPr>
          <p:spPr>
            <a:xfrm>
              <a:off x="9564818" y="4715455"/>
              <a:ext cx="0" cy="296576"/>
            </a:xfrm>
            <a:prstGeom prst="straightConnector1">
              <a:avLst/>
            </a:prstGeom>
            <a:grpFill/>
            <a:ln w="63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4351" name="Group 14350">
              <a:extLst>
                <a:ext uri="{FF2B5EF4-FFF2-40B4-BE49-F238E27FC236}">
                  <a16:creationId xmlns:a16="http://schemas.microsoft.com/office/drawing/2014/main" id="{C3BCA54C-A948-DB6D-036A-E3A623B93979}"/>
                </a:ext>
              </a:extLst>
            </p:cNvPr>
            <p:cNvGrpSpPr/>
            <p:nvPr/>
          </p:nvGrpSpPr>
          <p:grpSpPr>
            <a:xfrm>
              <a:off x="8980230" y="2854723"/>
              <a:ext cx="1199775" cy="1036456"/>
              <a:chOff x="10150628" y="9418601"/>
              <a:chExt cx="1451728" cy="1379523"/>
            </a:xfrm>
            <a:grpFill/>
          </p:grpSpPr>
          <p:sp>
            <p:nvSpPr>
              <p:cNvPr id="14352" name="Rectangle 14351">
                <a:extLst>
                  <a:ext uri="{FF2B5EF4-FFF2-40B4-BE49-F238E27FC236}">
                    <a16:creationId xmlns:a16="http://schemas.microsoft.com/office/drawing/2014/main" id="{457DF419-8E66-A573-560C-632FFFFE0379}"/>
                  </a:ext>
                </a:extLst>
              </p:cNvPr>
              <p:cNvSpPr/>
              <p:nvPr/>
            </p:nvSpPr>
            <p:spPr>
              <a:xfrm>
                <a:off x="10150628" y="9418601"/>
                <a:ext cx="1451728" cy="1379523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14353" name="Group 14352">
                <a:extLst>
                  <a:ext uri="{FF2B5EF4-FFF2-40B4-BE49-F238E27FC236}">
                    <a16:creationId xmlns:a16="http://schemas.microsoft.com/office/drawing/2014/main" id="{0ABC8297-345D-D1D1-C5D9-5B47F3919F53}"/>
                  </a:ext>
                </a:extLst>
              </p:cNvPr>
              <p:cNvGrpSpPr/>
              <p:nvPr/>
            </p:nvGrpSpPr>
            <p:grpSpPr>
              <a:xfrm>
                <a:off x="10244406" y="9520590"/>
                <a:ext cx="1302273" cy="1183885"/>
                <a:chOff x="845704" y="2108200"/>
                <a:chExt cx="4087091" cy="4087091"/>
              </a:xfrm>
              <a:grpFill/>
            </p:grpSpPr>
            <p:cxnSp>
              <p:nvCxnSpPr>
                <p:cNvPr id="14359" name="Straight Arrow Connector 14358">
                  <a:extLst>
                    <a:ext uri="{FF2B5EF4-FFF2-40B4-BE49-F238E27FC236}">
                      <a16:creationId xmlns:a16="http://schemas.microsoft.com/office/drawing/2014/main" id="{D4971B3A-CB0A-00BB-B5DD-E8A2C52C606E}"/>
                    </a:ext>
                  </a:extLst>
                </p:cNvPr>
                <p:cNvCxnSpPr/>
                <p:nvPr/>
              </p:nvCxnSpPr>
              <p:spPr>
                <a:xfrm flipV="1">
                  <a:off x="976251" y="2108200"/>
                  <a:ext cx="0" cy="4087091"/>
                </a:xfrm>
                <a:prstGeom prst="straightConnector1">
                  <a:avLst/>
                </a:prstGeom>
                <a:grp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4360" name="Straight Arrow Connector 14359">
                  <a:extLst>
                    <a:ext uri="{FF2B5EF4-FFF2-40B4-BE49-F238E27FC236}">
                      <a16:creationId xmlns:a16="http://schemas.microsoft.com/office/drawing/2014/main" id="{23092C95-97C0-A7EC-0556-093B28D42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889250" y="3976255"/>
                  <a:ext cx="0" cy="4087091"/>
                </a:xfrm>
                <a:prstGeom prst="straightConnector1">
                  <a:avLst/>
                </a:prstGeom>
                <a:grp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14354" name="Oval 14353">
                <a:extLst>
                  <a:ext uri="{FF2B5EF4-FFF2-40B4-BE49-F238E27FC236}">
                    <a16:creationId xmlns:a16="http://schemas.microsoft.com/office/drawing/2014/main" id="{354C5904-EB7D-EE11-FD7D-9EFC1C01E628}"/>
                  </a:ext>
                </a:extLst>
              </p:cNvPr>
              <p:cNvSpPr/>
              <p:nvPr/>
            </p:nvSpPr>
            <p:spPr>
              <a:xfrm>
                <a:off x="10420137" y="9663661"/>
                <a:ext cx="42657" cy="42657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355" name="Oval 14354">
                <a:extLst>
                  <a:ext uri="{FF2B5EF4-FFF2-40B4-BE49-F238E27FC236}">
                    <a16:creationId xmlns:a16="http://schemas.microsoft.com/office/drawing/2014/main" id="{37E49834-B642-609F-1E8F-13F8927EA274}"/>
                  </a:ext>
                </a:extLst>
              </p:cNvPr>
              <p:cNvSpPr/>
              <p:nvPr/>
            </p:nvSpPr>
            <p:spPr>
              <a:xfrm>
                <a:off x="10474367" y="9952004"/>
                <a:ext cx="42657" cy="42657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356" name="Oval 14355">
                <a:extLst>
                  <a:ext uri="{FF2B5EF4-FFF2-40B4-BE49-F238E27FC236}">
                    <a16:creationId xmlns:a16="http://schemas.microsoft.com/office/drawing/2014/main" id="{53B8F865-997A-9B91-9CCD-E3696EA65762}"/>
                  </a:ext>
                </a:extLst>
              </p:cNvPr>
              <p:cNvSpPr/>
              <p:nvPr/>
            </p:nvSpPr>
            <p:spPr>
              <a:xfrm>
                <a:off x="10637674" y="10234753"/>
                <a:ext cx="42657" cy="42657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357" name="Oval 14356">
                <a:extLst>
                  <a:ext uri="{FF2B5EF4-FFF2-40B4-BE49-F238E27FC236}">
                    <a16:creationId xmlns:a16="http://schemas.microsoft.com/office/drawing/2014/main" id="{BCEE2136-EF57-8A91-D732-C103A3A08068}"/>
                  </a:ext>
                </a:extLst>
              </p:cNvPr>
              <p:cNvSpPr/>
              <p:nvPr/>
            </p:nvSpPr>
            <p:spPr>
              <a:xfrm>
                <a:off x="10937079" y="10443977"/>
                <a:ext cx="42657" cy="42657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358" name="Oval 14357">
                <a:extLst>
                  <a:ext uri="{FF2B5EF4-FFF2-40B4-BE49-F238E27FC236}">
                    <a16:creationId xmlns:a16="http://schemas.microsoft.com/office/drawing/2014/main" id="{4CB06B8F-6C56-EDDF-65D3-D2BD64600B52}"/>
                  </a:ext>
                </a:extLst>
              </p:cNvPr>
              <p:cNvSpPr/>
              <p:nvPr/>
            </p:nvSpPr>
            <p:spPr>
              <a:xfrm>
                <a:off x="11248229" y="10506570"/>
                <a:ext cx="42657" cy="42657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4361" name="Arc 14360">
              <a:extLst>
                <a:ext uri="{FF2B5EF4-FFF2-40B4-BE49-F238E27FC236}">
                  <a16:creationId xmlns:a16="http://schemas.microsoft.com/office/drawing/2014/main" id="{E4B5D683-34A5-15E1-F1CE-9420CD4BF6AB}"/>
                </a:ext>
              </a:extLst>
            </p:cNvPr>
            <p:cNvSpPr/>
            <p:nvPr/>
          </p:nvSpPr>
          <p:spPr>
            <a:xfrm rot="5400000" flipV="1">
              <a:off x="9349077" y="2324556"/>
              <a:ext cx="1246354" cy="1493163"/>
            </a:xfrm>
            <a:prstGeom prst="arc">
              <a:avLst/>
            </a:prstGeom>
            <a:grp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4362" name="Group 14361">
              <a:extLst>
                <a:ext uri="{FF2B5EF4-FFF2-40B4-BE49-F238E27FC236}">
                  <a16:creationId xmlns:a16="http://schemas.microsoft.com/office/drawing/2014/main" id="{A98DE1A6-CA5F-0E66-8EA8-6D8C30F3F1B6}"/>
                </a:ext>
              </a:extLst>
            </p:cNvPr>
            <p:cNvGrpSpPr/>
            <p:nvPr/>
          </p:nvGrpSpPr>
          <p:grpSpPr>
            <a:xfrm>
              <a:off x="8952360" y="5350259"/>
              <a:ext cx="1199775" cy="1140102"/>
              <a:chOff x="10204038" y="12279049"/>
              <a:chExt cx="1451728" cy="1379523"/>
            </a:xfrm>
            <a:grpFill/>
          </p:grpSpPr>
          <p:sp>
            <p:nvSpPr>
              <p:cNvPr id="14363" name="Rectangle 14362">
                <a:extLst>
                  <a:ext uri="{FF2B5EF4-FFF2-40B4-BE49-F238E27FC236}">
                    <a16:creationId xmlns:a16="http://schemas.microsoft.com/office/drawing/2014/main" id="{45202F34-3E46-CC62-F9FD-9813F7DD3FCF}"/>
                  </a:ext>
                </a:extLst>
              </p:cNvPr>
              <p:cNvSpPr/>
              <p:nvPr/>
            </p:nvSpPr>
            <p:spPr>
              <a:xfrm>
                <a:off x="10204038" y="12279049"/>
                <a:ext cx="1451728" cy="1379523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14364" name="Group 14363">
                <a:extLst>
                  <a:ext uri="{FF2B5EF4-FFF2-40B4-BE49-F238E27FC236}">
                    <a16:creationId xmlns:a16="http://schemas.microsoft.com/office/drawing/2014/main" id="{DCC620A6-AC1F-80C5-6972-65E05E904976}"/>
                  </a:ext>
                </a:extLst>
              </p:cNvPr>
              <p:cNvGrpSpPr/>
              <p:nvPr/>
            </p:nvGrpSpPr>
            <p:grpSpPr>
              <a:xfrm>
                <a:off x="10297818" y="12381036"/>
                <a:ext cx="1302273" cy="1183885"/>
                <a:chOff x="845704" y="2108200"/>
                <a:chExt cx="4087091" cy="4087091"/>
              </a:xfrm>
              <a:grpFill/>
            </p:grpSpPr>
            <p:cxnSp>
              <p:nvCxnSpPr>
                <p:cNvPr id="14366" name="Straight Arrow Connector 14365">
                  <a:extLst>
                    <a:ext uri="{FF2B5EF4-FFF2-40B4-BE49-F238E27FC236}">
                      <a16:creationId xmlns:a16="http://schemas.microsoft.com/office/drawing/2014/main" id="{CA0CA982-E911-A8A1-C651-E7D47AA253BE}"/>
                    </a:ext>
                  </a:extLst>
                </p:cNvPr>
                <p:cNvCxnSpPr/>
                <p:nvPr/>
              </p:nvCxnSpPr>
              <p:spPr>
                <a:xfrm flipV="1">
                  <a:off x="976251" y="2108200"/>
                  <a:ext cx="0" cy="4087091"/>
                </a:xfrm>
                <a:prstGeom prst="straightConnector1">
                  <a:avLst/>
                </a:prstGeom>
                <a:grp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4367" name="Straight Arrow Connector 14366">
                  <a:extLst>
                    <a:ext uri="{FF2B5EF4-FFF2-40B4-BE49-F238E27FC236}">
                      <a16:creationId xmlns:a16="http://schemas.microsoft.com/office/drawing/2014/main" id="{8E445B41-A426-1C43-F692-824044457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889250" y="3976255"/>
                  <a:ext cx="0" cy="4087091"/>
                </a:xfrm>
                <a:prstGeom prst="straightConnector1">
                  <a:avLst/>
                </a:prstGeom>
                <a:grp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14365" name="Oval 14364">
                <a:extLst>
                  <a:ext uri="{FF2B5EF4-FFF2-40B4-BE49-F238E27FC236}">
                    <a16:creationId xmlns:a16="http://schemas.microsoft.com/office/drawing/2014/main" id="{A5BC1ECB-6440-4461-B198-7ED2B3484D50}"/>
                  </a:ext>
                </a:extLst>
              </p:cNvPr>
              <p:cNvSpPr/>
              <p:nvPr/>
            </p:nvSpPr>
            <p:spPr>
              <a:xfrm>
                <a:off x="10527778" y="12812450"/>
                <a:ext cx="42657" cy="42657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4368" name="Arc 14367">
              <a:extLst>
                <a:ext uri="{FF2B5EF4-FFF2-40B4-BE49-F238E27FC236}">
                  <a16:creationId xmlns:a16="http://schemas.microsoft.com/office/drawing/2014/main" id="{5EA9CF2A-BE08-1ED7-FB87-37BDCAF47143}"/>
                </a:ext>
              </a:extLst>
            </p:cNvPr>
            <p:cNvSpPr/>
            <p:nvPr/>
          </p:nvSpPr>
          <p:spPr>
            <a:xfrm rot="5400000" flipV="1">
              <a:off x="9147457" y="4659299"/>
              <a:ext cx="1676399" cy="1642479"/>
            </a:xfrm>
            <a:prstGeom prst="arc">
              <a:avLst/>
            </a:prstGeom>
            <a:grpFill/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4369" name="Rectangle: Rounded Corners 14368">
            <a:extLst>
              <a:ext uri="{FF2B5EF4-FFF2-40B4-BE49-F238E27FC236}">
                <a16:creationId xmlns:a16="http://schemas.microsoft.com/office/drawing/2014/main" id="{318B2307-0C72-064F-BEF5-78DFA18CD2FD}"/>
              </a:ext>
            </a:extLst>
          </p:cNvPr>
          <p:cNvSpPr/>
          <p:nvPr/>
        </p:nvSpPr>
        <p:spPr>
          <a:xfrm>
            <a:off x="952501" y="3105150"/>
            <a:ext cx="5545666" cy="3028832"/>
          </a:xfrm>
          <a:prstGeom prst="roundRect">
            <a:avLst>
              <a:gd name="adj" fmla="val 4240"/>
            </a:avLst>
          </a:prstGeom>
          <a:noFill/>
          <a:ln w="254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370" name="Connector: Elbow 14369">
            <a:extLst>
              <a:ext uri="{FF2B5EF4-FFF2-40B4-BE49-F238E27FC236}">
                <a16:creationId xmlns:a16="http://schemas.microsoft.com/office/drawing/2014/main" id="{8E2A9039-D198-D0B6-D27B-5F75298C6A36}"/>
              </a:ext>
            </a:extLst>
          </p:cNvPr>
          <p:cNvCxnSpPr>
            <a:cxnSpLocks/>
            <a:stCxn id="14369" idx="3"/>
            <a:endCxn id="14343" idx="1"/>
          </p:cNvCxnSpPr>
          <p:nvPr/>
        </p:nvCxnSpPr>
        <p:spPr>
          <a:xfrm flipV="1">
            <a:off x="6498167" y="1339219"/>
            <a:ext cx="1492271" cy="328034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00000"/>
            </a:solidFill>
            <a:prstDash val="lgDash"/>
            <a:miter lim="800000"/>
            <a:headEnd type="triangle"/>
            <a:tailEnd type="none"/>
          </a:ln>
          <a:effectLst/>
        </p:spPr>
      </p:cxnSp>
      <p:sp>
        <p:nvSpPr>
          <p:cNvPr id="14375" name="Content Placeholder 2">
            <a:extLst>
              <a:ext uri="{FF2B5EF4-FFF2-40B4-BE49-F238E27FC236}">
                <a16:creationId xmlns:a16="http://schemas.microsoft.com/office/drawing/2014/main" id="{4B94E2B1-E338-2A43-F912-78ADF444A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1" y="1230597"/>
            <a:ext cx="5576699" cy="184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5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5000"/>
              </a:lnSpc>
              <a:spcBef>
                <a:spcPts val="2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lang="en-US" sz="240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ts val="1800"/>
              </a:spcBef>
              <a:spcAft>
                <a:spcPct val="0"/>
              </a:spcAft>
              <a:buClr>
                <a:srgbClr val="81B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NSGA-II is…</a:t>
            </a:r>
          </a:p>
          <a:p>
            <a:pPr marL="685800" marR="0" lvl="1" indent="-228600" algn="l" defTabSz="914400" rtl="0" eaLnBrk="1" fontAlgn="base" latinLnBrk="0" hangingPunct="1">
              <a:lnSpc>
                <a:spcPct val="114000"/>
              </a:lnSpc>
              <a:spcBef>
                <a:spcPts val="500"/>
              </a:spcBef>
              <a:spcAft>
                <a:spcPct val="0"/>
              </a:spcAft>
              <a:buClr>
                <a:srgbClr val="81BC00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Multi-objective, fast non-dominated sorting elite GA</a:t>
            </a:r>
          </a:p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ts val="1800"/>
              </a:spcBef>
              <a:spcAft>
                <a:spcPct val="0"/>
              </a:spcAft>
              <a:buClr>
                <a:srgbClr val="81B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Why NSGA-II?</a:t>
            </a:r>
          </a:p>
          <a:p>
            <a:pPr marL="685800" marR="0" lvl="1" indent="-228600" algn="l" defTabSz="914400" rtl="0" eaLnBrk="1" fontAlgn="base" latinLnBrk="0" hangingPunct="1">
              <a:lnSpc>
                <a:spcPct val="114000"/>
              </a:lnSpc>
              <a:spcBef>
                <a:spcPts val="500"/>
              </a:spcBef>
              <a:spcAft>
                <a:spcPct val="0"/>
              </a:spcAft>
              <a:buClr>
                <a:srgbClr val="81BC00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Lower computational complexity than NSGA-I</a:t>
            </a:r>
          </a:p>
          <a:p>
            <a:pPr marL="685800" marR="0" lvl="1" indent="-228600" algn="l" defTabSz="914400" rtl="0" eaLnBrk="1" fontAlgn="base" latinLnBrk="0" hangingPunct="1">
              <a:lnSpc>
                <a:spcPct val="114000"/>
              </a:lnSpc>
              <a:spcBef>
                <a:spcPts val="500"/>
              </a:spcBef>
              <a:spcAft>
                <a:spcPct val="0"/>
              </a:spcAft>
              <a:buClr>
                <a:srgbClr val="81BC00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Population diversity is guaranteed. </a:t>
            </a:r>
          </a:p>
          <a:p>
            <a:pPr marL="685800" marR="0" lvl="1" indent="-228600" algn="l" defTabSz="914400" rtl="0" eaLnBrk="1" fontAlgn="base" latinLnBrk="0" hangingPunct="1">
              <a:lnSpc>
                <a:spcPct val="114000"/>
              </a:lnSpc>
              <a:spcBef>
                <a:spcPts val="500"/>
              </a:spcBef>
              <a:spcAft>
                <a:spcPct val="0"/>
              </a:spcAft>
              <a:buClr>
                <a:srgbClr val="81BC00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One of the multi-objective evolutionary computation benchmark </a:t>
            </a:r>
          </a:p>
        </p:txBody>
      </p:sp>
    </p:spTree>
    <p:extLst>
      <p:ext uri="{BB962C8B-B14F-4D97-AF65-F5344CB8AC3E}">
        <p14:creationId xmlns:p14="http://schemas.microsoft.com/office/powerpoint/2010/main" val="3599688821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Non-Dominated Sorting Genetic Algorithm-II: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Workflow</a:t>
            </a:r>
          </a:p>
        </p:txBody>
      </p:sp>
      <p:grpSp>
        <p:nvGrpSpPr>
          <p:cNvPr id="14338" name="Group 14337">
            <a:extLst>
              <a:ext uri="{FF2B5EF4-FFF2-40B4-BE49-F238E27FC236}">
                <a16:creationId xmlns:a16="http://schemas.microsoft.com/office/drawing/2014/main" id="{EC12E132-855E-04DA-D1BE-E5CE410CB536}"/>
              </a:ext>
            </a:extLst>
          </p:cNvPr>
          <p:cNvGrpSpPr/>
          <p:nvPr/>
        </p:nvGrpSpPr>
        <p:grpSpPr>
          <a:xfrm>
            <a:off x="679497" y="1432622"/>
            <a:ext cx="10953751" cy="4408594"/>
            <a:chOff x="1003481" y="757964"/>
            <a:chExt cx="10953751" cy="533439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D302C49-E877-99A5-042B-B3BA73355D1E}"/>
                </a:ext>
              </a:extLst>
            </p:cNvPr>
            <p:cNvSpPr/>
            <p:nvPr/>
          </p:nvSpPr>
          <p:spPr>
            <a:xfrm>
              <a:off x="1003481" y="2290489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Initialize population (size 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2E1BEFA-A6BE-7A01-492D-E3EA45D312C0}"/>
                </a:ext>
              </a:extLst>
            </p:cNvPr>
            <p:cNvSpPr/>
            <p:nvPr/>
          </p:nvSpPr>
          <p:spPr>
            <a:xfrm>
              <a:off x="1802560" y="1309965"/>
              <a:ext cx="1264357" cy="609600"/>
            </a:xfrm>
            <a:prstGeom prst="roundRect">
              <a:avLst>
                <a:gd name="adj" fmla="val 35615"/>
              </a:avLst>
            </a:prstGeom>
            <a:solidFill>
              <a:srgbClr val="EF5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Start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FFEBC86-95A0-0FF4-4DFC-C329124C1E0C}"/>
                </a:ext>
              </a:extLst>
            </p:cNvPr>
            <p:cNvSpPr/>
            <p:nvPr/>
          </p:nvSpPr>
          <p:spPr>
            <a:xfrm>
              <a:off x="1003481" y="3281090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Evaluate objectives &amp; constraints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9B1928C-6715-0E64-6B0C-A98055B0C6BE}"/>
                </a:ext>
              </a:extLst>
            </p:cNvPr>
            <p:cNvSpPr/>
            <p:nvPr/>
          </p:nvSpPr>
          <p:spPr>
            <a:xfrm>
              <a:off x="1003481" y="4281849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Rank population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(based on rank and crowding Distance)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959BF59-B013-87FF-4964-6F63BFDB3489}"/>
                </a:ext>
              </a:extLst>
            </p:cNvPr>
            <p:cNvSpPr/>
            <p:nvPr/>
          </p:nvSpPr>
          <p:spPr>
            <a:xfrm>
              <a:off x="4965881" y="757964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Parent selection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6CB06E4-BB1C-FFBF-8D13-FFCA0CA07202}"/>
                </a:ext>
              </a:extLst>
            </p:cNvPr>
            <p:cNvSpPr/>
            <p:nvPr/>
          </p:nvSpPr>
          <p:spPr>
            <a:xfrm>
              <a:off x="4965881" y="1541588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Crossover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2A5635-4F14-11E3-4556-C6804BEE4B52}"/>
                </a:ext>
              </a:extLst>
            </p:cNvPr>
            <p:cNvSpPr/>
            <p:nvPr/>
          </p:nvSpPr>
          <p:spPr>
            <a:xfrm>
              <a:off x="4965881" y="2325210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Mutation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243410-D601-3359-E3F1-C94FAE1F41B6}"/>
                </a:ext>
              </a:extLst>
            </p:cNvPr>
            <p:cNvSpPr/>
            <p:nvPr/>
          </p:nvSpPr>
          <p:spPr>
            <a:xfrm>
              <a:off x="4965881" y="3108833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Evaluate objectives and constraints 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A67842B-54CD-485D-045F-226E5AAE82A9}"/>
                </a:ext>
              </a:extLst>
            </p:cNvPr>
            <p:cNvSpPr/>
            <p:nvPr/>
          </p:nvSpPr>
          <p:spPr>
            <a:xfrm>
              <a:off x="4965881" y="3892456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Combine parents and offspring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25214A3-9F0E-5A9C-870D-7C9292868A2B}"/>
                </a:ext>
              </a:extLst>
            </p:cNvPr>
            <p:cNvSpPr/>
            <p:nvPr/>
          </p:nvSpPr>
          <p:spPr>
            <a:xfrm>
              <a:off x="4965881" y="4676080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Rank population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(based on rank and crowding Distance)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2A667E0-74BD-6BCF-E7DD-E43EAC2BC908}"/>
                </a:ext>
              </a:extLst>
            </p:cNvPr>
            <p:cNvSpPr/>
            <p:nvPr/>
          </p:nvSpPr>
          <p:spPr>
            <a:xfrm>
              <a:off x="4965881" y="5459702"/>
              <a:ext cx="2862509" cy="484632"/>
            </a:xfrm>
            <a:prstGeom prst="roundRect">
              <a:avLst/>
            </a:prstGeom>
            <a:solidFill>
              <a:srgbClr val="B3F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Select N individuals</a:t>
              </a:r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6E84A5BD-9813-4E49-76AB-4FC5828BBE36}"/>
                </a:ext>
              </a:extLst>
            </p:cNvPr>
            <p:cNvSpPr/>
            <p:nvPr/>
          </p:nvSpPr>
          <p:spPr>
            <a:xfrm>
              <a:off x="8213735" y="5311677"/>
              <a:ext cx="1977735" cy="780685"/>
            </a:xfrm>
            <a:prstGeom prst="diamond">
              <a:avLst/>
            </a:prstGeom>
            <a:solidFill>
              <a:srgbClr val="F7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Terminate?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F57C00D-961D-E95C-F5E2-C0C39CEDBB11}"/>
                </a:ext>
              </a:extLst>
            </p:cNvPr>
            <p:cNvCxnSpPr>
              <a:cxnSpLocks/>
              <a:stCxn id="3" idx="2"/>
              <a:endCxn id="2" idx="0"/>
            </p:cNvCxnSpPr>
            <p:nvPr/>
          </p:nvCxnSpPr>
          <p:spPr>
            <a:xfrm flipH="1">
              <a:off x="2434736" y="1919566"/>
              <a:ext cx="3" cy="3709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5832874-CE83-5624-DFC3-1094F4945A82}"/>
                </a:ext>
              </a:extLst>
            </p:cNvPr>
            <p:cNvCxnSpPr>
              <a:cxnSpLocks/>
              <a:stCxn id="2" idx="2"/>
              <a:endCxn id="4" idx="0"/>
            </p:cNvCxnSpPr>
            <p:nvPr/>
          </p:nvCxnSpPr>
          <p:spPr>
            <a:xfrm>
              <a:off x="2434736" y="2775122"/>
              <a:ext cx="0" cy="5059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5C8CFE7-A033-E189-EE08-96F7BF698A4D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2434736" y="3765723"/>
              <a:ext cx="0" cy="5161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B25BF397-5390-2C71-D88C-3E3198AC3905}"/>
                </a:ext>
              </a:extLst>
            </p:cNvPr>
            <p:cNvCxnSpPr>
              <a:stCxn id="5" idx="2"/>
              <a:endCxn id="8" idx="1"/>
            </p:cNvCxnSpPr>
            <p:nvPr/>
          </p:nvCxnSpPr>
          <p:spPr>
            <a:xfrm rot="5400000" flipH="1" flipV="1">
              <a:off x="1817209" y="1617810"/>
              <a:ext cx="3766201" cy="2531145"/>
            </a:xfrm>
            <a:prstGeom prst="bentConnector4">
              <a:avLst>
                <a:gd name="adj1" fmla="val -16186"/>
                <a:gd name="adj2" fmla="val 7827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2D7E1AB-2CF2-2FC5-F38A-5DB75C22F37A}"/>
                </a:ext>
              </a:extLst>
            </p:cNvPr>
            <p:cNvCxnSpPr>
              <a:cxnSpLocks/>
              <a:stCxn id="8" idx="2"/>
              <a:endCxn id="18" idx="0"/>
            </p:cNvCxnSpPr>
            <p:nvPr/>
          </p:nvCxnSpPr>
          <p:spPr>
            <a:xfrm>
              <a:off x="6397136" y="1242598"/>
              <a:ext cx="0" cy="298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318573D-2146-4926-9672-A38665B5EE16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6397136" y="2026220"/>
              <a:ext cx="0" cy="298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D643002-1AB0-2414-B7C0-3B5EB0D4F86F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6397136" y="2809843"/>
              <a:ext cx="0" cy="298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EE83CF1-35AA-A0C9-8163-E3902C5750C3}"/>
                </a:ext>
              </a:extLst>
            </p:cNvPr>
            <p:cNvCxnSpPr>
              <a:cxnSpLocks/>
              <a:stCxn id="20" idx="2"/>
              <a:endCxn id="28" idx="0"/>
            </p:cNvCxnSpPr>
            <p:nvPr/>
          </p:nvCxnSpPr>
          <p:spPr>
            <a:xfrm>
              <a:off x="6397136" y="3593467"/>
              <a:ext cx="0" cy="298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0BEC30E-71F1-9C26-85E7-EF67C4BE562A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6397136" y="4377090"/>
              <a:ext cx="0" cy="298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DCC5660-16A6-05D8-AB8F-D1ED8E59EAC6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>
              <a:off x="6397136" y="5160712"/>
              <a:ext cx="0" cy="298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1DC4FE5-DB27-8499-D57C-465659B53E58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7828390" y="5702018"/>
              <a:ext cx="38534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EBADEF83-ECBD-30B1-7D4A-475B49DE1E8B}"/>
                </a:ext>
              </a:extLst>
            </p:cNvPr>
            <p:cNvCxnSpPr>
              <a:cxnSpLocks/>
              <a:stCxn id="40" idx="0"/>
              <a:endCxn id="8" idx="0"/>
            </p:cNvCxnSpPr>
            <p:nvPr/>
          </p:nvCxnSpPr>
          <p:spPr>
            <a:xfrm rot="16200000" flipV="1">
              <a:off x="5523014" y="1632087"/>
              <a:ext cx="4553713" cy="2805467"/>
            </a:xfrm>
            <a:prstGeom prst="bentConnector3">
              <a:avLst>
                <a:gd name="adj1" fmla="val 10502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265F2954-672F-3087-31C4-8855034501E5}"/>
                </a:ext>
              </a:extLst>
            </p:cNvPr>
            <p:cNvSpPr/>
            <p:nvPr/>
          </p:nvSpPr>
          <p:spPr>
            <a:xfrm flipH="1">
              <a:off x="7856694" y="905031"/>
              <a:ext cx="156136" cy="1856121"/>
            </a:xfrm>
            <a:prstGeom prst="leftBrace">
              <a:avLst>
                <a:gd name="adj1" fmla="val 5927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0C3DB4D-BE08-415E-4019-6C086155B6CA}"/>
                </a:ext>
              </a:extLst>
            </p:cNvPr>
            <p:cNvSpPr/>
            <p:nvPr/>
          </p:nvSpPr>
          <p:spPr>
            <a:xfrm rot="5400000">
              <a:off x="7300722" y="1713818"/>
              <a:ext cx="1777393" cy="2486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offspring created</a:t>
              </a:r>
            </a:p>
          </p:txBody>
        </p:sp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BB852C82-AA63-B89D-0D51-13964DB1933F}"/>
                </a:ext>
              </a:extLst>
            </p:cNvPr>
            <p:cNvSpPr/>
            <p:nvPr/>
          </p:nvSpPr>
          <p:spPr>
            <a:xfrm flipH="1">
              <a:off x="7856694" y="4904307"/>
              <a:ext cx="156136" cy="715615"/>
            </a:xfrm>
            <a:prstGeom prst="leftBrace">
              <a:avLst>
                <a:gd name="adj1" fmla="val 31209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C1668B3-43E0-6E16-8DBC-39EB318D5C5C}"/>
                </a:ext>
              </a:extLst>
            </p:cNvPr>
            <p:cNvSpPr/>
            <p:nvPr/>
          </p:nvSpPr>
          <p:spPr>
            <a:xfrm rot="5400000">
              <a:off x="7774832" y="5163796"/>
              <a:ext cx="829168" cy="2486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Elitism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5DD683D-1B06-0630-9723-B4637B606D2C}"/>
                </a:ext>
              </a:extLst>
            </p:cNvPr>
            <p:cNvSpPr/>
            <p:nvPr/>
          </p:nvSpPr>
          <p:spPr>
            <a:xfrm>
              <a:off x="10692875" y="5397218"/>
              <a:ext cx="1264357" cy="609600"/>
            </a:xfrm>
            <a:prstGeom prst="roundRect">
              <a:avLst>
                <a:gd name="adj" fmla="val 35615"/>
              </a:avLst>
            </a:prstGeom>
            <a:solidFill>
              <a:srgbClr val="EF5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Stop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C50BDED-A3E2-2C3A-5571-C6CEBB828943}"/>
                </a:ext>
              </a:extLst>
            </p:cNvPr>
            <p:cNvCxnSpPr>
              <a:cxnSpLocks/>
              <a:stCxn id="40" idx="3"/>
              <a:endCxn id="61" idx="1"/>
            </p:cNvCxnSpPr>
            <p:nvPr/>
          </p:nvCxnSpPr>
          <p:spPr>
            <a:xfrm flipV="1">
              <a:off x="10191470" y="5702018"/>
              <a:ext cx="50140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A7911DD-3B4D-4C39-D281-232D8721C002}"/>
                </a:ext>
              </a:extLst>
            </p:cNvPr>
            <p:cNvSpPr/>
            <p:nvPr/>
          </p:nvSpPr>
          <p:spPr>
            <a:xfrm>
              <a:off x="9980266" y="5411868"/>
              <a:ext cx="829168" cy="2486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14336" name="Rectangle: Rounded Corners 14335">
              <a:extLst>
                <a:ext uri="{FF2B5EF4-FFF2-40B4-BE49-F238E27FC236}">
                  <a16:creationId xmlns:a16="http://schemas.microsoft.com/office/drawing/2014/main" id="{9663E559-56C5-C890-00AE-DF5DE61F0FBD}"/>
                </a:ext>
              </a:extLst>
            </p:cNvPr>
            <p:cNvSpPr/>
            <p:nvPr/>
          </p:nvSpPr>
          <p:spPr>
            <a:xfrm>
              <a:off x="9024698" y="4642135"/>
              <a:ext cx="829168" cy="2486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617122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1442536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Non-Dominated Sorting Genetic Algorithm-II: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Elitism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05BB92-E8E5-A3C1-8D13-31CA21EA3DB6}"/>
              </a:ext>
            </a:extLst>
          </p:cNvPr>
          <p:cNvGrpSpPr/>
          <p:nvPr/>
        </p:nvGrpSpPr>
        <p:grpSpPr>
          <a:xfrm>
            <a:off x="702814" y="1733926"/>
            <a:ext cx="4495801" cy="4087091"/>
            <a:chOff x="845704" y="2108200"/>
            <a:chExt cx="4087091" cy="408709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328F858-11BB-5051-6A2C-EE94A457CC6A}"/>
                </a:ext>
              </a:extLst>
            </p:cNvPr>
            <p:cNvCxnSpPr/>
            <p:nvPr/>
          </p:nvCxnSpPr>
          <p:spPr>
            <a:xfrm flipV="1">
              <a:off x="976251" y="2108200"/>
              <a:ext cx="0" cy="4087091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0BAF16-01F3-8CE3-A373-44747D1273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889250" y="4054486"/>
              <a:ext cx="0" cy="4087091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89B086B-6705-79AD-DB27-3806F913E54A}"/>
                  </a:ext>
                </a:extLst>
              </p:cNvPr>
              <p:cNvSpPr/>
              <p:nvPr/>
            </p:nvSpPr>
            <p:spPr>
              <a:xfrm rot="16200000" flipH="1">
                <a:off x="-322694" y="3649280"/>
                <a:ext cx="1777393" cy="24869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89B086B-6705-79AD-DB27-3806F913E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-322694" y="3649280"/>
                <a:ext cx="1777393" cy="248695"/>
              </a:xfrm>
              <a:prstGeom prst="roundRect">
                <a:avLst/>
              </a:prstGeom>
              <a:blipFill>
                <a:blip r:embed="rId2"/>
                <a:stretch>
                  <a:fillRect l="-7317" r="-4634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0A1764-57CA-7313-FFB5-59DBF3FA6D1D}"/>
                  </a:ext>
                </a:extLst>
              </p:cNvPr>
              <p:cNvSpPr/>
              <p:nvPr/>
            </p:nvSpPr>
            <p:spPr>
              <a:xfrm flipH="1">
                <a:off x="2113358" y="5785808"/>
                <a:ext cx="1777393" cy="24869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A0A1764-57CA-7313-FFB5-59DBF3FA6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13358" y="5785808"/>
                <a:ext cx="1777393" cy="248695"/>
              </a:xfrm>
              <a:prstGeom prst="roundRect">
                <a:avLst/>
              </a:prstGeom>
              <a:blipFill>
                <a:blip r:embed="rId3"/>
                <a:stretch>
                  <a:fillRect t="-7317" b="-4634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AC2DF739-74B4-A762-27C4-9FD125FC0371}"/>
              </a:ext>
            </a:extLst>
          </p:cNvPr>
          <p:cNvSpPr/>
          <p:nvPr/>
        </p:nvSpPr>
        <p:spPr>
          <a:xfrm>
            <a:off x="1699536" y="2802898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D563BD-803F-DEE7-BD5D-20C0372EDB02}"/>
              </a:ext>
            </a:extLst>
          </p:cNvPr>
          <p:cNvSpPr/>
          <p:nvPr/>
        </p:nvSpPr>
        <p:spPr>
          <a:xfrm>
            <a:off x="1853829" y="3418957"/>
            <a:ext cx="83128" cy="83128"/>
          </a:xfrm>
          <a:prstGeom prst="ellipse">
            <a:avLst/>
          </a:prstGeom>
          <a:solidFill>
            <a:srgbClr val="8EC423"/>
          </a:solidFill>
          <a:ln w="12700" cap="flat" cmpd="sng" algn="ctr">
            <a:solidFill>
              <a:srgbClr val="8EC4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869065-A317-20ED-A1B9-F79E3A8FCC71}"/>
              </a:ext>
            </a:extLst>
          </p:cNvPr>
          <p:cNvSpPr/>
          <p:nvPr/>
        </p:nvSpPr>
        <p:spPr>
          <a:xfrm>
            <a:off x="2285204" y="3813438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AD0864-7BD0-DEED-7E09-F58DD639820E}"/>
              </a:ext>
            </a:extLst>
          </p:cNvPr>
          <p:cNvSpPr/>
          <p:nvPr/>
        </p:nvSpPr>
        <p:spPr>
          <a:xfrm>
            <a:off x="3352004" y="4931606"/>
            <a:ext cx="83128" cy="83128"/>
          </a:xfrm>
          <a:prstGeom prst="ellipse">
            <a:avLst/>
          </a:prstGeom>
          <a:solidFill>
            <a:srgbClr val="8EC423"/>
          </a:solidFill>
          <a:ln w="12700" cap="flat" cmpd="sng" algn="ctr">
            <a:solidFill>
              <a:srgbClr val="8EC4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9E6B2E-9A06-2A15-8957-81CB1444BE50}"/>
              </a:ext>
            </a:extLst>
          </p:cNvPr>
          <p:cNvSpPr/>
          <p:nvPr/>
        </p:nvSpPr>
        <p:spPr>
          <a:xfrm>
            <a:off x="4230997" y="5230937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327D-1661-A788-5499-337589CE32CE}"/>
              </a:ext>
            </a:extLst>
          </p:cNvPr>
          <p:cNvSpPr/>
          <p:nvPr/>
        </p:nvSpPr>
        <p:spPr>
          <a:xfrm>
            <a:off x="2270580" y="2611669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0B931B-506A-1A91-FFDF-1DF69B7BC5BF}"/>
              </a:ext>
            </a:extLst>
          </p:cNvPr>
          <p:cNvSpPr/>
          <p:nvPr/>
        </p:nvSpPr>
        <p:spPr>
          <a:xfrm>
            <a:off x="4418034" y="3467369"/>
            <a:ext cx="83128" cy="83128"/>
          </a:xfrm>
          <a:prstGeom prst="ellipse">
            <a:avLst/>
          </a:prstGeom>
          <a:solidFill>
            <a:srgbClr val="8EC423"/>
          </a:solidFill>
          <a:ln w="12700" cap="flat" cmpd="sng" algn="ctr">
            <a:solidFill>
              <a:srgbClr val="8EC4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6D5E42-1820-93DF-E9C2-41F3B7AD67E5}"/>
              </a:ext>
            </a:extLst>
          </p:cNvPr>
          <p:cNvSpPr/>
          <p:nvPr/>
        </p:nvSpPr>
        <p:spPr>
          <a:xfrm>
            <a:off x="3675489" y="3774749"/>
            <a:ext cx="83128" cy="83128"/>
          </a:xfrm>
          <a:prstGeom prst="ellipse">
            <a:avLst/>
          </a:prstGeom>
          <a:solidFill>
            <a:srgbClr val="8EC423"/>
          </a:solidFill>
          <a:ln w="12700" cap="flat" cmpd="sng" algn="ctr">
            <a:solidFill>
              <a:srgbClr val="8EC4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B30480-5378-DCB9-13DE-DC0C08434F87}"/>
              </a:ext>
            </a:extLst>
          </p:cNvPr>
          <p:cNvSpPr/>
          <p:nvPr/>
        </p:nvSpPr>
        <p:spPr>
          <a:xfrm>
            <a:off x="4290801" y="4514153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A342C6-59F5-E7FA-1619-D9EF37537009}"/>
              </a:ext>
            </a:extLst>
          </p:cNvPr>
          <p:cNvSpPr/>
          <p:nvPr/>
        </p:nvSpPr>
        <p:spPr>
          <a:xfrm>
            <a:off x="3863852" y="4740227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9A35193-CC99-60BA-0EED-307E2799DCFD}"/>
              </a:ext>
            </a:extLst>
          </p:cNvPr>
          <p:cNvSpPr/>
          <p:nvPr/>
        </p:nvSpPr>
        <p:spPr>
          <a:xfrm>
            <a:off x="3633924" y="2882343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DEA1646-6A40-8788-5B1D-EA5D8BBC6F7F}"/>
              </a:ext>
            </a:extLst>
          </p:cNvPr>
          <p:cNvSpPr/>
          <p:nvPr/>
        </p:nvSpPr>
        <p:spPr>
          <a:xfrm>
            <a:off x="2690593" y="2574226"/>
            <a:ext cx="83128" cy="83128"/>
          </a:xfrm>
          <a:prstGeom prst="ellipse">
            <a:avLst/>
          </a:prstGeom>
          <a:solidFill>
            <a:srgbClr val="8EC423"/>
          </a:solidFill>
          <a:ln w="12700" cap="flat" cmpd="sng" algn="ctr">
            <a:solidFill>
              <a:srgbClr val="8EC4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A4A366-8A14-721B-360C-D64950007389}"/>
              </a:ext>
            </a:extLst>
          </p:cNvPr>
          <p:cNvSpPr/>
          <p:nvPr/>
        </p:nvSpPr>
        <p:spPr>
          <a:xfrm>
            <a:off x="5768388" y="2849111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CE91575-6ABB-E310-1162-D0D83AFFAA49}"/>
              </a:ext>
            </a:extLst>
          </p:cNvPr>
          <p:cNvSpPr/>
          <p:nvPr/>
        </p:nvSpPr>
        <p:spPr>
          <a:xfrm>
            <a:off x="5768388" y="3152357"/>
            <a:ext cx="83128" cy="83128"/>
          </a:xfrm>
          <a:prstGeom prst="ellipse">
            <a:avLst/>
          </a:prstGeom>
          <a:solidFill>
            <a:srgbClr val="8EC423"/>
          </a:solidFill>
          <a:ln w="12700" cap="flat" cmpd="sng" algn="ctr">
            <a:solidFill>
              <a:srgbClr val="8EC4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C56E2C6-7080-9CD4-B1CB-4D08D95B6692}"/>
              </a:ext>
            </a:extLst>
          </p:cNvPr>
          <p:cNvSpPr/>
          <p:nvPr/>
        </p:nvSpPr>
        <p:spPr>
          <a:xfrm flipH="1">
            <a:off x="5881738" y="2777633"/>
            <a:ext cx="1615812" cy="22608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2C00355-FEA5-6722-415C-89381C3D3F58}"/>
              </a:ext>
            </a:extLst>
          </p:cNvPr>
          <p:cNvSpPr/>
          <p:nvPr/>
        </p:nvSpPr>
        <p:spPr>
          <a:xfrm flipH="1">
            <a:off x="5881738" y="3080226"/>
            <a:ext cx="1615812" cy="22608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Offspring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12DD7-D1CF-BF3E-98CF-ED44E99F5F71}"/>
              </a:ext>
            </a:extLst>
          </p:cNvPr>
          <p:cNvSpPr/>
          <p:nvPr/>
        </p:nvSpPr>
        <p:spPr>
          <a:xfrm>
            <a:off x="1625615" y="2741189"/>
            <a:ext cx="224837" cy="227285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F6279D-E572-68E9-24F0-F0785EF34B9B}"/>
              </a:ext>
            </a:extLst>
          </p:cNvPr>
          <p:cNvSpPr/>
          <p:nvPr/>
        </p:nvSpPr>
        <p:spPr>
          <a:xfrm>
            <a:off x="1789325" y="3345726"/>
            <a:ext cx="224837" cy="227285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9BEA86-B9A1-1C2A-9DCD-1C5B11978B7B}"/>
              </a:ext>
            </a:extLst>
          </p:cNvPr>
          <p:cNvSpPr/>
          <p:nvPr/>
        </p:nvSpPr>
        <p:spPr>
          <a:xfrm>
            <a:off x="2214349" y="3749818"/>
            <a:ext cx="224837" cy="227285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907066A-78FE-7A49-9CDE-F80C1218B949}"/>
              </a:ext>
            </a:extLst>
          </p:cNvPr>
          <p:cNvSpPr/>
          <p:nvPr/>
        </p:nvSpPr>
        <p:spPr>
          <a:xfrm>
            <a:off x="3281149" y="4853440"/>
            <a:ext cx="224837" cy="227285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2AA3715-95FB-11C7-A5D7-2EAC692159CC}"/>
              </a:ext>
            </a:extLst>
          </p:cNvPr>
          <p:cNvSpPr/>
          <p:nvPr/>
        </p:nvSpPr>
        <p:spPr>
          <a:xfrm>
            <a:off x="4160144" y="5147762"/>
            <a:ext cx="224837" cy="227285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311184-F398-45F0-141C-88CD49C2B256}"/>
              </a:ext>
            </a:extLst>
          </p:cNvPr>
          <p:cNvGrpSpPr/>
          <p:nvPr/>
        </p:nvGrpSpPr>
        <p:grpSpPr>
          <a:xfrm>
            <a:off x="1731683" y="2014571"/>
            <a:ext cx="840260" cy="840260"/>
            <a:chOff x="4698933" y="2327759"/>
            <a:chExt cx="840260" cy="84026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4C06B95-2289-0820-9A96-609A30C78D41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34B5C9-FB60-B8B5-3D82-0901A4BD47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31DE719-DCE8-F13C-E3F2-4BCCA31FDC9B}"/>
              </a:ext>
            </a:extLst>
          </p:cNvPr>
          <p:cNvGrpSpPr/>
          <p:nvPr/>
        </p:nvGrpSpPr>
        <p:grpSpPr>
          <a:xfrm>
            <a:off x="1881296" y="2629731"/>
            <a:ext cx="840260" cy="840260"/>
            <a:chOff x="4698933" y="2327759"/>
            <a:chExt cx="840260" cy="8402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BD4C47-E213-5B17-8318-7343E28F0F58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39" name="Straight Connector 14338">
              <a:extLst>
                <a:ext uri="{FF2B5EF4-FFF2-40B4-BE49-F238E27FC236}">
                  <a16:creationId xmlns:a16="http://schemas.microsoft.com/office/drawing/2014/main" id="{C93F4554-7D8D-2672-222C-C00777FC43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40" name="Group 14339">
            <a:extLst>
              <a:ext uri="{FF2B5EF4-FFF2-40B4-BE49-F238E27FC236}">
                <a16:creationId xmlns:a16="http://schemas.microsoft.com/office/drawing/2014/main" id="{DC1470EA-0EAD-23A2-7565-44FC14BF936C}"/>
              </a:ext>
            </a:extLst>
          </p:cNvPr>
          <p:cNvGrpSpPr/>
          <p:nvPr/>
        </p:nvGrpSpPr>
        <p:grpSpPr>
          <a:xfrm>
            <a:off x="2311176" y="3031916"/>
            <a:ext cx="840260" cy="840260"/>
            <a:chOff x="4698933" y="2327759"/>
            <a:chExt cx="840260" cy="840260"/>
          </a:xfrm>
        </p:grpSpPr>
        <p:cxnSp>
          <p:nvCxnSpPr>
            <p:cNvPr id="14341" name="Straight Connector 14340">
              <a:extLst>
                <a:ext uri="{FF2B5EF4-FFF2-40B4-BE49-F238E27FC236}">
                  <a16:creationId xmlns:a16="http://schemas.microsoft.com/office/drawing/2014/main" id="{EA5FDDCA-B788-CE6B-D743-33C54F5DFB5F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42" name="Straight Connector 14341">
              <a:extLst>
                <a:ext uri="{FF2B5EF4-FFF2-40B4-BE49-F238E27FC236}">
                  <a16:creationId xmlns:a16="http://schemas.microsoft.com/office/drawing/2014/main" id="{33BAF711-2FAE-DE46-6EFB-79582FF9B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43" name="Group 14342">
            <a:extLst>
              <a:ext uri="{FF2B5EF4-FFF2-40B4-BE49-F238E27FC236}">
                <a16:creationId xmlns:a16="http://schemas.microsoft.com/office/drawing/2014/main" id="{43742FAE-5AD7-9F51-22DB-C813556636FA}"/>
              </a:ext>
            </a:extLst>
          </p:cNvPr>
          <p:cNvGrpSpPr/>
          <p:nvPr/>
        </p:nvGrpSpPr>
        <p:grpSpPr>
          <a:xfrm>
            <a:off x="3393568" y="4129477"/>
            <a:ext cx="840260" cy="840260"/>
            <a:chOff x="4698933" y="2327759"/>
            <a:chExt cx="840260" cy="840260"/>
          </a:xfrm>
        </p:grpSpPr>
        <p:cxnSp>
          <p:nvCxnSpPr>
            <p:cNvPr id="14344" name="Straight Connector 14343">
              <a:extLst>
                <a:ext uri="{FF2B5EF4-FFF2-40B4-BE49-F238E27FC236}">
                  <a16:creationId xmlns:a16="http://schemas.microsoft.com/office/drawing/2014/main" id="{9A3E5B55-2E4B-750B-73C7-DD2FD99A5A4E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45" name="Straight Connector 14344">
              <a:extLst>
                <a:ext uri="{FF2B5EF4-FFF2-40B4-BE49-F238E27FC236}">
                  <a16:creationId xmlns:a16="http://schemas.microsoft.com/office/drawing/2014/main" id="{4335AB41-9143-BDA9-004B-C2942E6F37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46" name="Group 14345">
            <a:extLst>
              <a:ext uri="{FF2B5EF4-FFF2-40B4-BE49-F238E27FC236}">
                <a16:creationId xmlns:a16="http://schemas.microsoft.com/office/drawing/2014/main" id="{5A407423-095F-2B97-E85D-3715EDA73642}"/>
              </a:ext>
            </a:extLst>
          </p:cNvPr>
          <p:cNvGrpSpPr/>
          <p:nvPr/>
        </p:nvGrpSpPr>
        <p:grpSpPr>
          <a:xfrm>
            <a:off x="4250052" y="4440776"/>
            <a:ext cx="840260" cy="840260"/>
            <a:chOff x="4698933" y="2327759"/>
            <a:chExt cx="840260" cy="840260"/>
          </a:xfrm>
        </p:grpSpPr>
        <p:cxnSp>
          <p:nvCxnSpPr>
            <p:cNvPr id="14347" name="Straight Connector 14346">
              <a:extLst>
                <a:ext uri="{FF2B5EF4-FFF2-40B4-BE49-F238E27FC236}">
                  <a16:creationId xmlns:a16="http://schemas.microsoft.com/office/drawing/2014/main" id="{6CB43B7A-1032-192B-2365-FE5D3D405B3F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48" name="Straight Connector 14347">
              <a:extLst>
                <a:ext uri="{FF2B5EF4-FFF2-40B4-BE49-F238E27FC236}">
                  <a16:creationId xmlns:a16="http://schemas.microsoft.com/office/drawing/2014/main" id="{45A0684D-7A86-B69C-27E1-956827C92F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49" name="Group 14348">
            <a:extLst>
              <a:ext uri="{FF2B5EF4-FFF2-40B4-BE49-F238E27FC236}">
                <a16:creationId xmlns:a16="http://schemas.microsoft.com/office/drawing/2014/main" id="{632BA0DC-B30C-0614-D4B3-28092135AEF1}"/>
              </a:ext>
            </a:extLst>
          </p:cNvPr>
          <p:cNvGrpSpPr/>
          <p:nvPr/>
        </p:nvGrpSpPr>
        <p:grpSpPr>
          <a:xfrm>
            <a:off x="4315143" y="3721553"/>
            <a:ext cx="840260" cy="840260"/>
            <a:chOff x="4698933" y="2327759"/>
            <a:chExt cx="840260" cy="840260"/>
          </a:xfrm>
        </p:grpSpPr>
        <p:cxnSp>
          <p:nvCxnSpPr>
            <p:cNvPr id="14350" name="Straight Connector 14349">
              <a:extLst>
                <a:ext uri="{FF2B5EF4-FFF2-40B4-BE49-F238E27FC236}">
                  <a16:creationId xmlns:a16="http://schemas.microsoft.com/office/drawing/2014/main" id="{26AEF0C3-CD33-2CC3-EFE0-2D105715658C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51" name="Straight Connector 14350">
              <a:extLst>
                <a:ext uri="{FF2B5EF4-FFF2-40B4-BE49-F238E27FC236}">
                  <a16:creationId xmlns:a16="http://schemas.microsoft.com/office/drawing/2014/main" id="{104D754E-8F02-C919-2011-CD2C5AE8DC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52" name="Group 14351">
            <a:extLst>
              <a:ext uri="{FF2B5EF4-FFF2-40B4-BE49-F238E27FC236}">
                <a16:creationId xmlns:a16="http://schemas.microsoft.com/office/drawing/2014/main" id="{541E958D-1DD9-93F5-797A-5C88FA34A9B0}"/>
              </a:ext>
            </a:extLst>
          </p:cNvPr>
          <p:cNvGrpSpPr/>
          <p:nvPr/>
        </p:nvGrpSpPr>
        <p:grpSpPr>
          <a:xfrm>
            <a:off x="3891842" y="3950788"/>
            <a:ext cx="840260" cy="840260"/>
            <a:chOff x="4698933" y="2327759"/>
            <a:chExt cx="840260" cy="840260"/>
          </a:xfrm>
        </p:grpSpPr>
        <p:cxnSp>
          <p:nvCxnSpPr>
            <p:cNvPr id="14353" name="Straight Connector 14352">
              <a:extLst>
                <a:ext uri="{FF2B5EF4-FFF2-40B4-BE49-F238E27FC236}">
                  <a16:creationId xmlns:a16="http://schemas.microsoft.com/office/drawing/2014/main" id="{FCFBF43D-ABB9-FE75-95D5-E35B67D393BA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54" name="Straight Connector 14353">
              <a:extLst>
                <a:ext uri="{FF2B5EF4-FFF2-40B4-BE49-F238E27FC236}">
                  <a16:creationId xmlns:a16="http://schemas.microsoft.com/office/drawing/2014/main" id="{ABE0E8A4-ECD2-76EB-6F19-C812A9A57E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55" name="Group 14354">
            <a:extLst>
              <a:ext uri="{FF2B5EF4-FFF2-40B4-BE49-F238E27FC236}">
                <a16:creationId xmlns:a16="http://schemas.microsoft.com/office/drawing/2014/main" id="{930E3DEA-26C7-8877-A33E-DB181321E65C}"/>
              </a:ext>
            </a:extLst>
          </p:cNvPr>
          <p:cNvGrpSpPr/>
          <p:nvPr/>
        </p:nvGrpSpPr>
        <p:grpSpPr>
          <a:xfrm>
            <a:off x="3696007" y="2989173"/>
            <a:ext cx="840260" cy="840260"/>
            <a:chOff x="4698933" y="2327759"/>
            <a:chExt cx="840260" cy="840260"/>
          </a:xfrm>
        </p:grpSpPr>
        <p:cxnSp>
          <p:nvCxnSpPr>
            <p:cNvPr id="14356" name="Straight Connector 14355">
              <a:extLst>
                <a:ext uri="{FF2B5EF4-FFF2-40B4-BE49-F238E27FC236}">
                  <a16:creationId xmlns:a16="http://schemas.microsoft.com/office/drawing/2014/main" id="{017AB2DA-94D6-1F9D-9C43-E614AFAAE3B3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57" name="Straight Connector 14356">
              <a:extLst>
                <a:ext uri="{FF2B5EF4-FFF2-40B4-BE49-F238E27FC236}">
                  <a16:creationId xmlns:a16="http://schemas.microsoft.com/office/drawing/2014/main" id="{3D665EEA-1E1C-6D89-4132-6B556F8F4A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58" name="Group 14357">
            <a:extLst>
              <a:ext uri="{FF2B5EF4-FFF2-40B4-BE49-F238E27FC236}">
                <a16:creationId xmlns:a16="http://schemas.microsoft.com/office/drawing/2014/main" id="{B2346909-06E6-3F2C-877E-E9A395BC4326}"/>
              </a:ext>
            </a:extLst>
          </p:cNvPr>
          <p:cNvGrpSpPr/>
          <p:nvPr/>
        </p:nvGrpSpPr>
        <p:grpSpPr>
          <a:xfrm>
            <a:off x="4446127" y="2680944"/>
            <a:ext cx="840260" cy="840260"/>
            <a:chOff x="4698933" y="2327759"/>
            <a:chExt cx="840260" cy="840260"/>
          </a:xfrm>
        </p:grpSpPr>
        <p:cxnSp>
          <p:nvCxnSpPr>
            <p:cNvPr id="14359" name="Straight Connector 14358">
              <a:extLst>
                <a:ext uri="{FF2B5EF4-FFF2-40B4-BE49-F238E27FC236}">
                  <a16:creationId xmlns:a16="http://schemas.microsoft.com/office/drawing/2014/main" id="{6F0413B3-10BB-B17C-BB60-8001B92156E9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60" name="Straight Connector 14359">
              <a:extLst>
                <a:ext uri="{FF2B5EF4-FFF2-40B4-BE49-F238E27FC236}">
                  <a16:creationId xmlns:a16="http://schemas.microsoft.com/office/drawing/2014/main" id="{F4BB9D6E-99EB-73A1-09A0-C485F8BF0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61" name="Group 14360">
            <a:extLst>
              <a:ext uri="{FF2B5EF4-FFF2-40B4-BE49-F238E27FC236}">
                <a16:creationId xmlns:a16="http://schemas.microsoft.com/office/drawing/2014/main" id="{C6405EB9-4914-BB21-19B3-26DE232968ED}"/>
              </a:ext>
            </a:extLst>
          </p:cNvPr>
          <p:cNvGrpSpPr/>
          <p:nvPr/>
        </p:nvGrpSpPr>
        <p:grpSpPr>
          <a:xfrm>
            <a:off x="3668095" y="2092999"/>
            <a:ext cx="840260" cy="840260"/>
            <a:chOff x="4698933" y="2327759"/>
            <a:chExt cx="840260" cy="840260"/>
          </a:xfrm>
        </p:grpSpPr>
        <p:cxnSp>
          <p:nvCxnSpPr>
            <p:cNvPr id="14362" name="Straight Connector 14361">
              <a:extLst>
                <a:ext uri="{FF2B5EF4-FFF2-40B4-BE49-F238E27FC236}">
                  <a16:creationId xmlns:a16="http://schemas.microsoft.com/office/drawing/2014/main" id="{52B0E7F5-DB3F-0ACD-CBBE-6F0E990B8011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63" name="Straight Connector 14362">
              <a:extLst>
                <a:ext uri="{FF2B5EF4-FFF2-40B4-BE49-F238E27FC236}">
                  <a16:creationId xmlns:a16="http://schemas.microsoft.com/office/drawing/2014/main" id="{511CDF4D-0892-AA12-0C98-5370861790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64" name="Group 14363">
            <a:extLst>
              <a:ext uri="{FF2B5EF4-FFF2-40B4-BE49-F238E27FC236}">
                <a16:creationId xmlns:a16="http://schemas.microsoft.com/office/drawing/2014/main" id="{52E61947-3B4E-D453-4F65-610170FCF52E}"/>
              </a:ext>
            </a:extLst>
          </p:cNvPr>
          <p:cNvGrpSpPr/>
          <p:nvPr/>
        </p:nvGrpSpPr>
        <p:grpSpPr>
          <a:xfrm>
            <a:off x="2718146" y="1788847"/>
            <a:ext cx="840260" cy="840260"/>
            <a:chOff x="4698933" y="2327759"/>
            <a:chExt cx="840260" cy="840260"/>
          </a:xfrm>
        </p:grpSpPr>
        <p:cxnSp>
          <p:nvCxnSpPr>
            <p:cNvPr id="14365" name="Straight Connector 14364">
              <a:extLst>
                <a:ext uri="{FF2B5EF4-FFF2-40B4-BE49-F238E27FC236}">
                  <a16:creationId xmlns:a16="http://schemas.microsoft.com/office/drawing/2014/main" id="{083E58C9-68B5-F002-8B69-5935F10E1C62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66" name="Straight Connector 14365">
              <a:extLst>
                <a:ext uri="{FF2B5EF4-FFF2-40B4-BE49-F238E27FC236}">
                  <a16:creationId xmlns:a16="http://schemas.microsoft.com/office/drawing/2014/main" id="{A99D6DCA-CAAF-526B-203E-3B046C0EA0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grpSp>
        <p:nvGrpSpPr>
          <p:cNvPr id="14367" name="Group 14366">
            <a:extLst>
              <a:ext uri="{FF2B5EF4-FFF2-40B4-BE49-F238E27FC236}">
                <a16:creationId xmlns:a16="http://schemas.microsoft.com/office/drawing/2014/main" id="{A19E0064-CD98-988D-F4FD-0B4CFF1E932E}"/>
              </a:ext>
            </a:extLst>
          </p:cNvPr>
          <p:cNvGrpSpPr/>
          <p:nvPr/>
        </p:nvGrpSpPr>
        <p:grpSpPr>
          <a:xfrm>
            <a:off x="2295312" y="1825175"/>
            <a:ext cx="840260" cy="840260"/>
            <a:chOff x="4698933" y="2327759"/>
            <a:chExt cx="840260" cy="840260"/>
          </a:xfrm>
        </p:grpSpPr>
        <p:cxnSp>
          <p:nvCxnSpPr>
            <p:cNvPr id="14368" name="Straight Connector 14367">
              <a:extLst>
                <a:ext uri="{FF2B5EF4-FFF2-40B4-BE49-F238E27FC236}">
                  <a16:creationId xmlns:a16="http://schemas.microsoft.com/office/drawing/2014/main" id="{22FC4AAE-0445-19F3-BDC6-F0BB84A0C801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69" name="Straight Connector 14368">
              <a:extLst>
                <a:ext uri="{FF2B5EF4-FFF2-40B4-BE49-F238E27FC236}">
                  <a16:creationId xmlns:a16="http://schemas.microsoft.com/office/drawing/2014/main" id="{B4655C3C-83EA-BC83-31EF-38681E5D1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sp>
        <p:nvSpPr>
          <p:cNvPr id="14370" name="Oval 14369">
            <a:extLst>
              <a:ext uri="{FF2B5EF4-FFF2-40B4-BE49-F238E27FC236}">
                <a16:creationId xmlns:a16="http://schemas.microsoft.com/office/drawing/2014/main" id="{406CD64D-8ED6-F4B1-1814-4851886A13BD}"/>
              </a:ext>
            </a:extLst>
          </p:cNvPr>
          <p:cNvSpPr/>
          <p:nvPr/>
        </p:nvSpPr>
        <p:spPr>
          <a:xfrm>
            <a:off x="2795917" y="3889638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71" name="Oval 14370">
            <a:extLst>
              <a:ext uri="{FF2B5EF4-FFF2-40B4-BE49-F238E27FC236}">
                <a16:creationId xmlns:a16="http://schemas.microsoft.com/office/drawing/2014/main" id="{0F1E68B7-91FF-6980-0567-038338C05E0E}"/>
              </a:ext>
            </a:extLst>
          </p:cNvPr>
          <p:cNvSpPr/>
          <p:nvPr/>
        </p:nvSpPr>
        <p:spPr>
          <a:xfrm>
            <a:off x="2725064" y="3826018"/>
            <a:ext cx="224837" cy="227285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372" name="Group 14371">
            <a:extLst>
              <a:ext uri="{FF2B5EF4-FFF2-40B4-BE49-F238E27FC236}">
                <a16:creationId xmlns:a16="http://schemas.microsoft.com/office/drawing/2014/main" id="{197695C4-4608-00BA-93A4-3184973E4E2E}"/>
              </a:ext>
            </a:extLst>
          </p:cNvPr>
          <p:cNvGrpSpPr/>
          <p:nvPr/>
        </p:nvGrpSpPr>
        <p:grpSpPr>
          <a:xfrm>
            <a:off x="2821890" y="3108116"/>
            <a:ext cx="840260" cy="840260"/>
            <a:chOff x="4698933" y="2327759"/>
            <a:chExt cx="840260" cy="840260"/>
          </a:xfrm>
        </p:grpSpPr>
        <p:cxnSp>
          <p:nvCxnSpPr>
            <p:cNvPr id="14373" name="Straight Connector 14372">
              <a:extLst>
                <a:ext uri="{FF2B5EF4-FFF2-40B4-BE49-F238E27FC236}">
                  <a16:creationId xmlns:a16="http://schemas.microsoft.com/office/drawing/2014/main" id="{8185E881-7BD0-4549-A280-E17E9DEB9181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74" name="Straight Connector 14373">
              <a:extLst>
                <a:ext uri="{FF2B5EF4-FFF2-40B4-BE49-F238E27FC236}">
                  <a16:creationId xmlns:a16="http://schemas.microsoft.com/office/drawing/2014/main" id="{7DF2A781-15A3-9B2C-7BB0-7820553C27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sp>
        <p:nvSpPr>
          <p:cNvPr id="14375" name="Oval 14374">
            <a:extLst>
              <a:ext uri="{FF2B5EF4-FFF2-40B4-BE49-F238E27FC236}">
                <a16:creationId xmlns:a16="http://schemas.microsoft.com/office/drawing/2014/main" id="{59891976-C6DE-6964-308D-DF6EFE3659FD}"/>
              </a:ext>
            </a:extLst>
          </p:cNvPr>
          <p:cNvSpPr/>
          <p:nvPr/>
        </p:nvSpPr>
        <p:spPr>
          <a:xfrm>
            <a:off x="3123404" y="4194438"/>
            <a:ext cx="83128" cy="83128"/>
          </a:xfrm>
          <a:prstGeom prst="ellipse">
            <a:avLst/>
          </a:prstGeom>
          <a:solidFill>
            <a:srgbClr val="06509D"/>
          </a:solidFill>
          <a:ln w="12700" cap="flat" cmpd="sng" algn="ctr">
            <a:solidFill>
              <a:srgbClr val="0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76" name="Oval 14375">
            <a:extLst>
              <a:ext uri="{FF2B5EF4-FFF2-40B4-BE49-F238E27FC236}">
                <a16:creationId xmlns:a16="http://schemas.microsoft.com/office/drawing/2014/main" id="{E43B8EBA-4D04-C159-7437-1CA9E1E5891F}"/>
              </a:ext>
            </a:extLst>
          </p:cNvPr>
          <p:cNvSpPr/>
          <p:nvPr/>
        </p:nvSpPr>
        <p:spPr>
          <a:xfrm>
            <a:off x="3052549" y="4130818"/>
            <a:ext cx="224837" cy="227285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377" name="Group 14376">
            <a:extLst>
              <a:ext uri="{FF2B5EF4-FFF2-40B4-BE49-F238E27FC236}">
                <a16:creationId xmlns:a16="http://schemas.microsoft.com/office/drawing/2014/main" id="{13A1F0AE-E84C-65D3-FF0E-33E16324F8A7}"/>
              </a:ext>
            </a:extLst>
          </p:cNvPr>
          <p:cNvGrpSpPr/>
          <p:nvPr/>
        </p:nvGrpSpPr>
        <p:grpSpPr>
          <a:xfrm>
            <a:off x="3149376" y="3412916"/>
            <a:ext cx="840260" cy="840260"/>
            <a:chOff x="4698933" y="2327759"/>
            <a:chExt cx="840260" cy="840260"/>
          </a:xfrm>
        </p:grpSpPr>
        <p:cxnSp>
          <p:nvCxnSpPr>
            <p:cNvPr id="14378" name="Straight Connector 14377">
              <a:extLst>
                <a:ext uri="{FF2B5EF4-FFF2-40B4-BE49-F238E27FC236}">
                  <a16:creationId xmlns:a16="http://schemas.microsoft.com/office/drawing/2014/main" id="{B7263D81-20E1-8730-235E-55F90CF7DF73}"/>
                </a:ext>
              </a:extLst>
            </p:cNvPr>
            <p:cNvCxnSpPr/>
            <p:nvPr/>
          </p:nvCxnSpPr>
          <p:spPr>
            <a:xfrm>
              <a:off x="4711633" y="2327759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  <p:cxnSp>
          <p:nvCxnSpPr>
            <p:cNvPr id="14379" name="Straight Connector 14378">
              <a:extLst>
                <a:ext uri="{FF2B5EF4-FFF2-40B4-BE49-F238E27FC236}">
                  <a16:creationId xmlns:a16="http://schemas.microsoft.com/office/drawing/2014/main" id="{1505F021-35B3-033C-C29D-F9227EA8B6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9063" y="2742284"/>
              <a:ext cx="0" cy="84026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lgDash"/>
              <a:miter lim="800000"/>
            </a:ln>
            <a:effectLst/>
          </p:spPr>
        </p:cxnSp>
      </p:grpSp>
      <p:sp>
        <p:nvSpPr>
          <p:cNvPr id="14380" name="Freeform: Shape 14379">
            <a:extLst>
              <a:ext uri="{FF2B5EF4-FFF2-40B4-BE49-F238E27FC236}">
                <a16:creationId xmlns:a16="http://schemas.microsoft.com/office/drawing/2014/main" id="{5A112C98-F2D8-A1B4-9174-EB48320FFACD}"/>
              </a:ext>
            </a:extLst>
          </p:cNvPr>
          <p:cNvSpPr/>
          <p:nvPr/>
        </p:nvSpPr>
        <p:spPr>
          <a:xfrm>
            <a:off x="2322300" y="3862802"/>
            <a:ext cx="1079500" cy="1085851"/>
          </a:xfrm>
          <a:custGeom>
            <a:avLst/>
            <a:gdLst>
              <a:gd name="connsiteX0" fmla="*/ 0 w 1079500"/>
              <a:gd name="connsiteY0" fmla="*/ 0 h 1085850"/>
              <a:gd name="connsiteX1" fmla="*/ 501650 w 1079500"/>
              <a:gd name="connsiteY1" fmla="*/ 69850 h 1085850"/>
              <a:gd name="connsiteX2" fmla="*/ 850900 w 1079500"/>
              <a:gd name="connsiteY2" fmla="*/ 374650 h 1085850"/>
              <a:gd name="connsiteX3" fmla="*/ 1079500 w 1079500"/>
              <a:gd name="connsiteY3" fmla="*/ 10858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085850">
                <a:moveTo>
                  <a:pt x="0" y="0"/>
                </a:moveTo>
                <a:cubicBezTo>
                  <a:pt x="179917" y="3704"/>
                  <a:pt x="359834" y="7408"/>
                  <a:pt x="501650" y="69850"/>
                </a:cubicBezTo>
                <a:cubicBezTo>
                  <a:pt x="643466" y="132292"/>
                  <a:pt x="754592" y="205317"/>
                  <a:pt x="850900" y="374650"/>
                </a:cubicBezTo>
                <a:cubicBezTo>
                  <a:pt x="947208" y="543983"/>
                  <a:pt x="794808" y="955675"/>
                  <a:pt x="1079500" y="1085850"/>
                </a:cubicBezTo>
              </a:path>
            </a:pathLst>
          </a:custGeom>
          <a:noFill/>
          <a:ln w="12700" cap="flat" cmpd="sng" algn="ctr">
            <a:solidFill>
              <a:srgbClr val="2CA8E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81" name="Freeform: Shape 14380">
            <a:extLst>
              <a:ext uri="{FF2B5EF4-FFF2-40B4-BE49-F238E27FC236}">
                <a16:creationId xmlns:a16="http://schemas.microsoft.com/office/drawing/2014/main" id="{156FA59D-55F9-0514-5B87-0416BA30F8C9}"/>
              </a:ext>
            </a:extLst>
          </p:cNvPr>
          <p:cNvSpPr/>
          <p:nvPr/>
        </p:nvSpPr>
        <p:spPr>
          <a:xfrm>
            <a:off x="1699536" y="1831095"/>
            <a:ext cx="3431240" cy="3419563"/>
          </a:xfrm>
          <a:custGeom>
            <a:avLst/>
            <a:gdLst>
              <a:gd name="connsiteX0" fmla="*/ 7886 w 3431240"/>
              <a:gd name="connsiteY0" fmla="*/ 609944 h 3419563"/>
              <a:gd name="connsiteX1" fmla="*/ 39636 w 3431240"/>
              <a:gd name="connsiteY1" fmla="*/ 984594 h 3419563"/>
              <a:gd name="connsiteX2" fmla="*/ 192036 w 3431240"/>
              <a:gd name="connsiteY2" fmla="*/ 1600544 h 3419563"/>
              <a:gd name="connsiteX3" fmla="*/ 636536 w 3431240"/>
              <a:gd name="connsiteY3" fmla="*/ 2013294 h 3419563"/>
              <a:gd name="connsiteX4" fmla="*/ 1138186 w 3431240"/>
              <a:gd name="connsiteY4" fmla="*/ 2076794 h 3419563"/>
              <a:gd name="connsiteX5" fmla="*/ 1474736 w 3431240"/>
              <a:gd name="connsiteY5" fmla="*/ 2375244 h 3419563"/>
              <a:gd name="connsiteX6" fmla="*/ 1703336 w 3431240"/>
              <a:gd name="connsiteY6" fmla="*/ 3124544 h 3419563"/>
              <a:gd name="connsiteX7" fmla="*/ 2605036 w 3431240"/>
              <a:gd name="connsiteY7" fmla="*/ 3416644 h 3419563"/>
              <a:gd name="connsiteX8" fmla="*/ 3214636 w 3431240"/>
              <a:gd name="connsiteY8" fmla="*/ 2972144 h 3419563"/>
              <a:gd name="connsiteX9" fmla="*/ 3430536 w 3431240"/>
              <a:gd name="connsiteY9" fmla="*/ 1778344 h 3419563"/>
              <a:gd name="connsiteX10" fmla="*/ 3157486 w 3431240"/>
              <a:gd name="connsiteY10" fmla="*/ 565494 h 3419563"/>
              <a:gd name="connsiteX11" fmla="*/ 2293886 w 3431240"/>
              <a:gd name="connsiteY11" fmla="*/ 120994 h 3419563"/>
              <a:gd name="connsiteX12" fmla="*/ 1233436 w 3431240"/>
              <a:gd name="connsiteY12" fmla="*/ 344 h 3419563"/>
              <a:gd name="connsiteX13" fmla="*/ 547636 w 3431240"/>
              <a:gd name="connsiteY13" fmla="*/ 95594 h 3419563"/>
              <a:gd name="connsiteX14" fmla="*/ 160286 w 3431240"/>
              <a:gd name="connsiteY14" fmla="*/ 387694 h 3419563"/>
              <a:gd name="connsiteX15" fmla="*/ 7886 w 3431240"/>
              <a:gd name="connsiteY15" fmla="*/ 609944 h 341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31240" h="3419563">
                <a:moveTo>
                  <a:pt x="7886" y="609944"/>
                </a:moveTo>
                <a:cubicBezTo>
                  <a:pt x="-12222" y="709427"/>
                  <a:pt x="8944" y="819494"/>
                  <a:pt x="39636" y="984594"/>
                </a:cubicBezTo>
                <a:cubicBezTo>
                  <a:pt x="70328" y="1149694"/>
                  <a:pt x="92553" y="1429094"/>
                  <a:pt x="192036" y="1600544"/>
                </a:cubicBezTo>
                <a:cubicBezTo>
                  <a:pt x="291519" y="1771994"/>
                  <a:pt x="478844" y="1933919"/>
                  <a:pt x="636536" y="2013294"/>
                </a:cubicBezTo>
                <a:cubicBezTo>
                  <a:pt x="794228" y="2092669"/>
                  <a:pt x="998486" y="2016469"/>
                  <a:pt x="1138186" y="2076794"/>
                </a:cubicBezTo>
                <a:cubicBezTo>
                  <a:pt x="1277886" y="2137119"/>
                  <a:pt x="1380544" y="2200619"/>
                  <a:pt x="1474736" y="2375244"/>
                </a:cubicBezTo>
                <a:cubicBezTo>
                  <a:pt x="1568928" y="2549869"/>
                  <a:pt x="1514953" y="2950977"/>
                  <a:pt x="1703336" y="3124544"/>
                </a:cubicBezTo>
                <a:cubicBezTo>
                  <a:pt x="1891719" y="3298111"/>
                  <a:pt x="2353153" y="3442044"/>
                  <a:pt x="2605036" y="3416644"/>
                </a:cubicBezTo>
                <a:cubicBezTo>
                  <a:pt x="2856919" y="3391244"/>
                  <a:pt x="3077053" y="3245194"/>
                  <a:pt x="3214636" y="2972144"/>
                </a:cubicBezTo>
                <a:cubicBezTo>
                  <a:pt x="3352219" y="2699094"/>
                  <a:pt x="3440061" y="2179452"/>
                  <a:pt x="3430536" y="1778344"/>
                </a:cubicBezTo>
                <a:cubicBezTo>
                  <a:pt x="3421011" y="1377236"/>
                  <a:pt x="3346928" y="841719"/>
                  <a:pt x="3157486" y="565494"/>
                </a:cubicBezTo>
                <a:cubicBezTo>
                  <a:pt x="2968044" y="289269"/>
                  <a:pt x="2614561" y="215186"/>
                  <a:pt x="2293886" y="120994"/>
                </a:cubicBezTo>
                <a:cubicBezTo>
                  <a:pt x="1973211" y="26802"/>
                  <a:pt x="1524478" y="4577"/>
                  <a:pt x="1233436" y="344"/>
                </a:cubicBezTo>
                <a:cubicBezTo>
                  <a:pt x="942394" y="-3889"/>
                  <a:pt x="726494" y="31036"/>
                  <a:pt x="547636" y="95594"/>
                </a:cubicBezTo>
                <a:cubicBezTo>
                  <a:pt x="368778" y="160152"/>
                  <a:pt x="250244" y="303027"/>
                  <a:pt x="160286" y="387694"/>
                </a:cubicBezTo>
                <a:cubicBezTo>
                  <a:pt x="70328" y="472361"/>
                  <a:pt x="27994" y="510461"/>
                  <a:pt x="7886" y="609944"/>
                </a:cubicBezTo>
                <a:close/>
              </a:path>
            </a:pathLst>
          </a:custGeom>
          <a:solidFill>
            <a:srgbClr val="FFFFFF">
              <a:lumMod val="75000"/>
              <a:alpha val="40000"/>
            </a:srgbClr>
          </a:solidFill>
          <a:ln w="12700" cap="flat" cmpd="sng" algn="ctr">
            <a:solidFill>
              <a:srgbClr val="FFFFFF">
                <a:lumMod val="75000"/>
                <a:alpha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82" name="Freeform: Shape 14381">
            <a:extLst>
              <a:ext uri="{FF2B5EF4-FFF2-40B4-BE49-F238E27FC236}">
                <a16:creationId xmlns:a16="http://schemas.microsoft.com/office/drawing/2014/main" id="{D84CEE9C-382C-E25A-A1EA-84F00EF63DE5}"/>
              </a:ext>
            </a:extLst>
          </p:cNvPr>
          <p:cNvSpPr/>
          <p:nvPr/>
        </p:nvSpPr>
        <p:spPr>
          <a:xfrm>
            <a:off x="1747624" y="2841246"/>
            <a:ext cx="576263" cy="1016795"/>
          </a:xfrm>
          <a:custGeom>
            <a:avLst/>
            <a:gdLst>
              <a:gd name="connsiteX0" fmla="*/ 0 w 576263"/>
              <a:gd name="connsiteY0" fmla="*/ 0 h 1016794"/>
              <a:gd name="connsiteX1" fmla="*/ 152400 w 576263"/>
              <a:gd name="connsiteY1" fmla="*/ 633412 h 1016794"/>
              <a:gd name="connsiteX2" fmla="*/ 576263 w 576263"/>
              <a:gd name="connsiteY2" fmla="*/ 1016794 h 101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263" h="1016794">
                <a:moveTo>
                  <a:pt x="0" y="0"/>
                </a:moveTo>
                <a:cubicBezTo>
                  <a:pt x="28178" y="231973"/>
                  <a:pt x="56356" y="463947"/>
                  <a:pt x="152400" y="633412"/>
                </a:cubicBezTo>
                <a:cubicBezTo>
                  <a:pt x="248444" y="802877"/>
                  <a:pt x="387350" y="897334"/>
                  <a:pt x="576263" y="1016794"/>
                </a:cubicBezTo>
              </a:path>
            </a:pathLst>
          </a:cu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83" name="Freeform: Shape 14382">
            <a:extLst>
              <a:ext uri="{FF2B5EF4-FFF2-40B4-BE49-F238E27FC236}">
                <a16:creationId xmlns:a16="http://schemas.microsoft.com/office/drawing/2014/main" id="{40E6850F-83CF-AF71-BD8F-8D3B383A681B}"/>
              </a:ext>
            </a:extLst>
          </p:cNvPr>
          <p:cNvSpPr/>
          <p:nvPr/>
        </p:nvSpPr>
        <p:spPr>
          <a:xfrm>
            <a:off x="3404974" y="4967702"/>
            <a:ext cx="871539" cy="324304"/>
          </a:xfrm>
          <a:custGeom>
            <a:avLst/>
            <a:gdLst>
              <a:gd name="connsiteX0" fmla="*/ 0 w 871538"/>
              <a:gd name="connsiteY0" fmla="*/ 0 h 324304"/>
              <a:gd name="connsiteX1" fmla="*/ 871538 w 871538"/>
              <a:gd name="connsiteY1" fmla="*/ 323850 h 32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538" h="324304">
                <a:moveTo>
                  <a:pt x="0" y="0"/>
                </a:moveTo>
                <a:cubicBezTo>
                  <a:pt x="296863" y="167084"/>
                  <a:pt x="593726" y="334169"/>
                  <a:pt x="871538" y="323850"/>
                </a:cubicBezTo>
              </a:path>
            </a:pathLst>
          </a:cu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84" name="Rectangle: Rounded Corners 14383">
            <a:extLst>
              <a:ext uri="{FF2B5EF4-FFF2-40B4-BE49-F238E27FC236}">
                <a16:creationId xmlns:a16="http://schemas.microsoft.com/office/drawing/2014/main" id="{3E6E3637-050D-6D7D-CA96-75A53A502A45}"/>
              </a:ext>
            </a:extLst>
          </p:cNvPr>
          <p:cNvSpPr/>
          <p:nvPr/>
        </p:nvSpPr>
        <p:spPr>
          <a:xfrm flipH="1">
            <a:off x="1223750" y="5196302"/>
            <a:ext cx="1615812" cy="22608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Pareto front</a:t>
            </a:r>
          </a:p>
        </p:txBody>
      </p:sp>
      <p:sp>
        <p:nvSpPr>
          <p:cNvPr id="14385" name="Rectangle: Rounded Corners 14384">
            <a:extLst>
              <a:ext uri="{FF2B5EF4-FFF2-40B4-BE49-F238E27FC236}">
                <a16:creationId xmlns:a16="http://schemas.microsoft.com/office/drawing/2014/main" id="{FDFA1D49-3651-95E6-DF08-7A320A893125}"/>
              </a:ext>
            </a:extLst>
          </p:cNvPr>
          <p:cNvSpPr/>
          <p:nvPr/>
        </p:nvSpPr>
        <p:spPr>
          <a:xfrm flipH="1">
            <a:off x="2125457" y="4129502"/>
            <a:ext cx="1003293" cy="364112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Non-convex</a:t>
            </a:r>
            <a:b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area</a:t>
            </a:r>
          </a:p>
        </p:txBody>
      </p:sp>
      <p:cxnSp>
        <p:nvCxnSpPr>
          <p:cNvPr id="14386" name="Straight Arrow Connector 14385">
            <a:extLst>
              <a:ext uri="{FF2B5EF4-FFF2-40B4-BE49-F238E27FC236}">
                <a16:creationId xmlns:a16="http://schemas.microsoft.com/office/drawing/2014/main" id="{64E82E39-92EA-3998-B044-D3FA4173C06A}"/>
              </a:ext>
            </a:extLst>
          </p:cNvPr>
          <p:cNvCxnSpPr>
            <a:cxnSpLocks/>
          </p:cNvCxnSpPr>
          <p:nvPr/>
        </p:nvCxnSpPr>
        <p:spPr>
          <a:xfrm flipV="1">
            <a:off x="1972970" y="3698693"/>
            <a:ext cx="58687" cy="141516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87" name="Straight Arrow Connector 14386">
            <a:extLst>
              <a:ext uri="{FF2B5EF4-FFF2-40B4-BE49-F238E27FC236}">
                <a16:creationId xmlns:a16="http://schemas.microsoft.com/office/drawing/2014/main" id="{B6F50991-21D0-E302-93CD-C67B22A488E6}"/>
              </a:ext>
            </a:extLst>
          </p:cNvPr>
          <p:cNvCxnSpPr>
            <a:cxnSpLocks/>
          </p:cNvCxnSpPr>
          <p:nvPr/>
        </p:nvCxnSpPr>
        <p:spPr>
          <a:xfrm flipV="1">
            <a:off x="2161313" y="4491291"/>
            <a:ext cx="1014416" cy="63856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88" name="Straight Arrow Connector 14387">
            <a:extLst>
              <a:ext uri="{FF2B5EF4-FFF2-40B4-BE49-F238E27FC236}">
                <a16:creationId xmlns:a16="http://schemas.microsoft.com/office/drawing/2014/main" id="{6B57CD52-71FD-429B-8539-5C7F0F98E607}"/>
              </a:ext>
            </a:extLst>
          </p:cNvPr>
          <p:cNvCxnSpPr>
            <a:cxnSpLocks/>
          </p:cNvCxnSpPr>
          <p:nvPr/>
        </p:nvCxnSpPr>
        <p:spPr>
          <a:xfrm flipV="1">
            <a:off x="2444551" y="5211584"/>
            <a:ext cx="1304381" cy="130207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389" name="Rectangle: Rounded Corners 14388">
            <a:extLst>
              <a:ext uri="{FF2B5EF4-FFF2-40B4-BE49-F238E27FC236}">
                <a16:creationId xmlns:a16="http://schemas.microsoft.com/office/drawing/2014/main" id="{A907BAA0-59FC-F52C-2BB3-B43CEDAACC92}"/>
              </a:ext>
            </a:extLst>
          </p:cNvPr>
          <p:cNvSpPr/>
          <p:nvPr/>
        </p:nvSpPr>
        <p:spPr>
          <a:xfrm flipH="1">
            <a:off x="4027804" y="2129974"/>
            <a:ext cx="1615812" cy="22608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90" name="Rectangle: Rounded Corners 14389">
                <a:extLst>
                  <a:ext uri="{FF2B5EF4-FFF2-40B4-BE49-F238E27FC236}">
                    <a16:creationId xmlns:a16="http://schemas.microsoft.com/office/drawing/2014/main" id="{9FCE62A8-BA4C-C61F-C0ED-BDEC9381D8D1}"/>
                  </a:ext>
                </a:extLst>
              </p:cNvPr>
              <p:cNvSpPr/>
              <p:nvPr/>
            </p:nvSpPr>
            <p:spPr>
              <a:xfrm flipH="1">
                <a:off x="5560004" y="5120102"/>
                <a:ext cx="2567046" cy="22608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: first objective function</a:t>
                </a:r>
              </a:p>
            </p:txBody>
          </p:sp>
        </mc:Choice>
        <mc:Fallback xmlns="">
          <p:sp>
            <p:nvSpPr>
              <p:cNvPr id="14390" name="Rectangle: Rounded Corners 14389">
                <a:extLst>
                  <a:ext uri="{FF2B5EF4-FFF2-40B4-BE49-F238E27FC236}">
                    <a16:creationId xmlns:a16="http://schemas.microsoft.com/office/drawing/2014/main" id="{9FCE62A8-BA4C-C61F-C0ED-BDEC9381D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60004" y="5120102"/>
                <a:ext cx="2567046" cy="226085"/>
              </a:xfrm>
              <a:prstGeom prst="roundRect">
                <a:avLst/>
              </a:prstGeom>
              <a:blipFill>
                <a:blip r:embed="rId4"/>
                <a:stretch>
                  <a:fillRect t="-22222" b="-6111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91" name="Rectangle: Rounded Corners 14390">
                <a:extLst>
                  <a:ext uri="{FF2B5EF4-FFF2-40B4-BE49-F238E27FC236}">
                    <a16:creationId xmlns:a16="http://schemas.microsoft.com/office/drawing/2014/main" id="{F8E78A24-B374-6832-3C2D-2268DC1FBDE1}"/>
                  </a:ext>
                </a:extLst>
              </p:cNvPr>
              <p:cNvSpPr/>
              <p:nvPr/>
            </p:nvSpPr>
            <p:spPr>
              <a:xfrm flipH="1">
                <a:off x="5560003" y="5479933"/>
                <a:ext cx="2866145" cy="22608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: second objective function</a:t>
                </a:r>
              </a:p>
            </p:txBody>
          </p:sp>
        </mc:Choice>
        <mc:Fallback xmlns="">
          <p:sp>
            <p:nvSpPr>
              <p:cNvPr id="14391" name="Rectangle: Rounded Corners 14390">
                <a:extLst>
                  <a:ext uri="{FF2B5EF4-FFF2-40B4-BE49-F238E27FC236}">
                    <a16:creationId xmlns:a16="http://schemas.microsoft.com/office/drawing/2014/main" id="{F8E78A24-B374-6832-3C2D-2268DC1FB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60003" y="5479933"/>
                <a:ext cx="2866145" cy="226085"/>
              </a:xfrm>
              <a:prstGeom prst="roundRect">
                <a:avLst/>
              </a:prstGeom>
              <a:blipFill>
                <a:blip r:embed="rId5"/>
                <a:stretch>
                  <a:fillRect t="-15789" b="-5263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92" name="Content Placeholder 2">
            <a:extLst>
              <a:ext uri="{FF2B5EF4-FFF2-40B4-BE49-F238E27FC236}">
                <a16:creationId xmlns:a16="http://schemas.microsoft.com/office/drawing/2014/main" id="{9008692C-EAE6-0E94-D726-54030A6695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6400" y="2617758"/>
            <a:ext cx="4268258" cy="1677630"/>
          </a:xfrm>
        </p:spPr>
        <p:txBody>
          <a:bodyPr/>
          <a:lstStyle/>
          <a:p>
            <a:pPr eaLnBrk="1" hangingPunct="1">
              <a:buClr>
                <a:srgbClr val="81BC00"/>
              </a:buClr>
            </a:pPr>
            <a:r>
              <a:rPr lang="en-US" altLang="en-US" sz="1600" dirty="0"/>
              <a:t>Keep the best chromosomes from parent and offspring population</a:t>
            </a:r>
          </a:p>
          <a:p>
            <a:pPr eaLnBrk="1" hangingPunct="1">
              <a:buClr>
                <a:srgbClr val="81BC00"/>
              </a:buClr>
            </a:pPr>
            <a:r>
              <a:rPr lang="en-US" altLang="en-US" sz="1600" dirty="0"/>
              <a:t>Elitism does not allow an already found optimal solutions to be deleted. </a:t>
            </a:r>
            <a:endParaRPr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14979671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Non-Dominated Sorting Genetic Algorithm-II: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Dominance Depth Method </a:t>
            </a:r>
          </a:p>
        </p:txBody>
      </p:sp>
      <p:grpSp>
        <p:nvGrpSpPr>
          <p:cNvPr id="14547" name="Group 14546">
            <a:extLst>
              <a:ext uri="{FF2B5EF4-FFF2-40B4-BE49-F238E27FC236}">
                <a16:creationId xmlns:a16="http://schemas.microsoft.com/office/drawing/2014/main" id="{455F8D2D-3458-6C8E-8B49-CB13BD2CBA13}"/>
              </a:ext>
            </a:extLst>
          </p:cNvPr>
          <p:cNvGrpSpPr/>
          <p:nvPr/>
        </p:nvGrpSpPr>
        <p:grpSpPr>
          <a:xfrm>
            <a:off x="820956" y="2988286"/>
            <a:ext cx="10068677" cy="3207537"/>
            <a:chOff x="820956" y="2650109"/>
            <a:chExt cx="10068677" cy="3528291"/>
          </a:xfrm>
        </p:grpSpPr>
        <p:grpSp>
          <p:nvGrpSpPr>
            <p:cNvPr id="14501" name="Group 14500">
              <a:extLst>
                <a:ext uri="{FF2B5EF4-FFF2-40B4-BE49-F238E27FC236}">
                  <a16:creationId xmlns:a16="http://schemas.microsoft.com/office/drawing/2014/main" id="{9E004BAF-922C-A52E-DE52-19FA48D7A785}"/>
                </a:ext>
              </a:extLst>
            </p:cNvPr>
            <p:cNvGrpSpPr/>
            <p:nvPr/>
          </p:nvGrpSpPr>
          <p:grpSpPr>
            <a:xfrm>
              <a:off x="820956" y="2650109"/>
              <a:ext cx="3923355" cy="3528291"/>
              <a:chOff x="457201" y="2362200"/>
              <a:chExt cx="4315690" cy="3881120"/>
            </a:xfrm>
          </p:grpSpPr>
          <p:grpSp>
            <p:nvGrpSpPr>
              <p:cNvPr id="14502" name="Group 14501">
                <a:extLst>
                  <a:ext uri="{FF2B5EF4-FFF2-40B4-BE49-F238E27FC236}">
                    <a16:creationId xmlns:a16="http://schemas.microsoft.com/office/drawing/2014/main" id="{ECFBE0DE-7D40-33DA-DB24-C98EF7DE593F}"/>
                  </a:ext>
                </a:extLst>
              </p:cNvPr>
              <p:cNvGrpSpPr/>
              <p:nvPr/>
            </p:nvGrpSpPr>
            <p:grpSpPr>
              <a:xfrm>
                <a:off x="685800" y="2362200"/>
                <a:ext cx="4087091" cy="3715537"/>
                <a:chOff x="845704" y="2108200"/>
                <a:chExt cx="4087091" cy="4087091"/>
              </a:xfrm>
            </p:grpSpPr>
            <p:cxnSp>
              <p:nvCxnSpPr>
                <p:cNvPr id="14517" name="Straight Arrow Connector 14516">
                  <a:extLst>
                    <a:ext uri="{FF2B5EF4-FFF2-40B4-BE49-F238E27FC236}">
                      <a16:creationId xmlns:a16="http://schemas.microsoft.com/office/drawing/2014/main" id="{BAFCD7AF-769B-0E7B-102C-6DFFB3BD5931}"/>
                    </a:ext>
                  </a:extLst>
                </p:cNvPr>
                <p:cNvCxnSpPr/>
                <p:nvPr/>
              </p:nvCxnSpPr>
              <p:spPr>
                <a:xfrm flipV="1">
                  <a:off x="976251" y="2108200"/>
                  <a:ext cx="0" cy="40870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3B3A3C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4518" name="Straight Arrow Connector 14517">
                  <a:extLst>
                    <a:ext uri="{FF2B5EF4-FFF2-40B4-BE49-F238E27FC236}">
                      <a16:creationId xmlns:a16="http://schemas.microsoft.com/office/drawing/2014/main" id="{6C6BD276-3AF2-EDA0-C901-0100CF7F9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889250" y="3976255"/>
                  <a:ext cx="0" cy="40870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3B3A3C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03" name="Rectangle: Rounded Corners 14502">
                    <a:extLst>
                      <a:ext uri="{FF2B5EF4-FFF2-40B4-BE49-F238E27FC236}">
                        <a16:creationId xmlns:a16="http://schemas.microsoft.com/office/drawing/2014/main" id="{B7A32DCE-0BE5-F11A-65F1-47A637860D0B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307149" y="3883470"/>
                    <a:ext cx="1777393" cy="248694"/>
                  </a:xfrm>
                  <a:prstGeom prst="round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B3A3C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Minimize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B3A3C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73AFDB88-5789-357E-9B93-39981479EC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-307149" y="3883470"/>
                    <a:ext cx="1777393" cy="24869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l="-13158" r="-552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04" name="Rectangle: Rounded Corners 14503">
                    <a:extLst>
                      <a:ext uri="{FF2B5EF4-FFF2-40B4-BE49-F238E27FC236}">
                        <a16:creationId xmlns:a16="http://schemas.microsoft.com/office/drawing/2014/main" id="{22DAE391-7B75-F5B9-734A-428C637843A7}"/>
                      </a:ext>
                    </a:extLst>
                  </p:cNvPr>
                  <p:cNvSpPr/>
                  <p:nvPr/>
                </p:nvSpPr>
                <p:spPr>
                  <a:xfrm flipH="1">
                    <a:off x="1840649" y="5994626"/>
                    <a:ext cx="1777393" cy="248694"/>
                  </a:xfrm>
                  <a:prstGeom prst="round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B3A3C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Minimize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B3A3C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C5006E3-321F-1C8A-2B6D-45BD669101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1840649" y="5994626"/>
                    <a:ext cx="1777393" cy="248694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t="-16216" b="-567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505" name="Oval 14504">
                <a:extLst>
                  <a:ext uri="{FF2B5EF4-FFF2-40B4-BE49-F238E27FC236}">
                    <a16:creationId xmlns:a16="http://schemas.microsoft.com/office/drawing/2014/main" id="{81389397-7C51-5A72-7468-D2001BEF139F}"/>
                  </a:ext>
                </a:extLst>
              </p:cNvPr>
              <p:cNvSpPr/>
              <p:nvPr/>
            </p:nvSpPr>
            <p:spPr>
              <a:xfrm>
                <a:off x="1185412" y="3023836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06" name="Oval 14505">
                <a:extLst>
                  <a:ext uri="{FF2B5EF4-FFF2-40B4-BE49-F238E27FC236}">
                    <a16:creationId xmlns:a16="http://schemas.microsoft.com/office/drawing/2014/main" id="{EC3BF56F-C2A4-3AC3-9524-EB369335B20A}"/>
                  </a:ext>
                </a:extLst>
              </p:cNvPr>
              <p:cNvSpPr/>
              <p:nvPr/>
            </p:nvSpPr>
            <p:spPr>
              <a:xfrm>
                <a:off x="1428205" y="3559075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07" name="Oval 14506">
                <a:extLst>
                  <a:ext uri="{FF2B5EF4-FFF2-40B4-BE49-F238E27FC236}">
                    <a16:creationId xmlns:a16="http://schemas.microsoft.com/office/drawing/2014/main" id="{2555E8AE-5C69-5396-65A0-C75F038DFF83}"/>
                  </a:ext>
                </a:extLst>
              </p:cNvPr>
              <p:cNvSpPr/>
              <p:nvPr/>
            </p:nvSpPr>
            <p:spPr>
              <a:xfrm>
                <a:off x="2085786" y="4697697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08" name="Oval 14507">
                <a:extLst>
                  <a:ext uri="{FF2B5EF4-FFF2-40B4-BE49-F238E27FC236}">
                    <a16:creationId xmlns:a16="http://schemas.microsoft.com/office/drawing/2014/main" id="{9A06EAD3-D959-873C-FBDE-4BFD6C813E41}"/>
                  </a:ext>
                </a:extLst>
              </p:cNvPr>
              <p:cNvSpPr/>
              <p:nvPr/>
            </p:nvSpPr>
            <p:spPr>
              <a:xfrm>
                <a:off x="2840616" y="5365414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09" name="Oval 14508">
                <a:extLst>
                  <a:ext uri="{FF2B5EF4-FFF2-40B4-BE49-F238E27FC236}">
                    <a16:creationId xmlns:a16="http://schemas.microsoft.com/office/drawing/2014/main" id="{0802FDBD-FBA6-C21B-F38E-6DF862A47866}"/>
                  </a:ext>
                </a:extLst>
              </p:cNvPr>
              <p:cNvSpPr/>
              <p:nvPr/>
            </p:nvSpPr>
            <p:spPr>
              <a:xfrm>
                <a:off x="3970019" y="5694679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10" name="Oval 14509">
                <a:extLst>
                  <a:ext uri="{FF2B5EF4-FFF2-40B4-BE49-F238E27FC236}">
                    <a16:creationId xmlns:a16="http://schemas.microsoft.com/office/drawing/2014/main" id="{4D4E3B03-A616-5520-0EA6-AFDACD034171}"/>
                  </a:ext>
                </a:extLst>
              </p:cNvPr>
              <p:cNvSpPr/>
              <p:nvPr/>
            </p:nvSpPr>
            <p:spPr>
              <a:xfrm>
                <a:off x="1813559" y="2813483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11" name="Oval 14510">
                <a:extLst>
                  <a:ext uri="{FF2B5EF4-FFF2-40B4-BE49-F238E27FC236}">
                    <a16:creationId xmlns:a16="http://schemas.microsoft.com/office/drawing/2014/main" id="{203115B8-E49C-AE1E-FF2A-55525C51A9E0}"/>
                  </a:ext>
                </a:extLst>
              </p:cNvPr>
              <p:cNvSpPr/>
              <p:nvPr/>
            </p:nvSpPr>
            <p:spPr>
              <a:xfrm>
                <a:off x="4175759" y="3754754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12" name="Oval 14511">
                <a:extLst>
                  <a:ext uri="{FF2B5EF4-FFF2-40B4-BE49-F238E27FC236}">
                    <a16:creationId xmlns:a16="http://schemas.microsoft.com/office/drawing/2014/main" id="{BADCA4B6-3281-7129-92D4-B609F82D1A40}"/>
                  </a:ext>
                </a:extLst>
              </p:cNvPr>
              <p:cNvSpPr/>
              <p:nvPr/>
            </p:nvSpPr>
            <p:spPr>
              <a:xfrm>
                <a:off x="3358960" y="4092872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13" name="Oval 14512">
                <a:extLst>
                  <a:ext uri="{FF2B5EF4-FFF2-40B4-BE49-F238E27FC236}">
                    <a16:creationId xmlns:a16="http://schemas.microsoft.com/office/drawing/2014/main" id="{FB289204-AFF7-22A4-DAEE-1E1328724D04}"/>
                  </a:ext>
                </a:extLst>
              </p:cNvPr>
              <p:cNvSpPr/>
              <p:nvPr/>
            </p:nvSpPr>
            <p:spPr>
              <a:xfrm>
                <a:off x="3970019" y="4906216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14" name="Oval 14513">
                <a:extLst>
                  <a:ext uri="{FF2B5EF4-FFF2-40B4-BE49-F238E27FC236}">
                    <a16:creationId xmlns:a16="http://schemas.microsoft.com/office/drawing/2014/main" id="{413390C4-0B33-0FCD-DE62-94301ADFE2C3}"/>
                  </a:ext>
                </a:extLst>
              </p:cNvPr>
              <p:cNvSpPr/>
              <p:nvPr/>
            </p:nvSpPr>
            <p:spPr>
              <a:xfrm>
                <a:off x="3566159" y="5154897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15" name="Oval 14514">
                <a:extLst>
                  <a:ext uri="{FF2B5EF4-FFF2-40B4-BE49-F238E27FC236}">
                    <a16:creationId xmlns:a16="http://schemas.microsoft.com/office/drawing/2014/main" id="{37015B5B-08BD-E844-AF08-6825C46571CE}"/>
                  </a:ext>
                </a:extLst>
              </p:cNvPr>
              <p:cNvSpPr/>
              <p:nvPr/>
            </p:nvSpPr>
            <p:spPr>
              <a:xfrm>
                <a:off x="3313239" y="3111225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16" name="Oval 14515">
                <a:extLst>
                  <a:ext uri="{FF2B5EF4-FFF2-40B4-BE49-F238E27FC236}">
                    <a16:creationId xmlns:a16="http://schemas.microsoft.com/office/drawing/2014/main" id="{0588F167-96E5-84CB-C760-4CCC1B7FC47A}"/>
                  </a:ext>
                </a:extLst>
              </p:cNvPr>
              <p:cNvSpPr/>
              <p:nvPr/>
            </p:nvSpPr>
            <p:spPr>
              <a:xfrm>
                <a:off x="2275574" y="2772296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519" name="Group 14518">
              <a:extLst>
                <a:ext uri="{FF2B5EF4-FFF2-40B4-BE49-F238E27FC236}">
                  <a16:creationId xmlns:a16="http://schemas.microsoft.com/office/drawing/2014/main" id="{4563F38A-84D0-8C6A-74A6-E9A920F95429}"/>
                </a:ext>
              </a:extLst>
            </p:cNvPr>
            <p:cNvGrpSpPr/>
            <p:nvPr/>
          </p:nvGrpSpPr>
          <p:grpSpPr>
            <a:xfrm>
              <a:off x="6512591" y="2650109"/>
              <a:ext cx="3923355" cy="3528291"/>
              <a:chOff x="609601" y="2514600"/>
              <a:chExt cx="4315690" cy="3881120"/>
            </a:xfrm>
          </p:grpSpPr>
          <p:grpSp>
            <p:nvGrpSpPr>
              <p:cNvPr id="14520" name="Group 14519">
                <a:extLst>
                  <a:ext uri="{FF2B5EF4-FFF2-40B4-BE49-F238E27FC236}">
                    <a16:creationId xmlns:a16="http://schemas.microsoft.com/office/drawing/2014/main" id="{27F5E932-F3E0-D2B7-4A98-D6D0AD675208}"/>
                  </a:ext>
                </a:extLst>
              </p:cNvPr>
              <p:cNvGrpSpPr/>
              <p:nvPr/>
            </p:nvGrpSpPr>
            <p:grpSpPr>
              <a:xfrm>
                <a:off x="838200" y="2514600"/>
                <a:ext cx="4087091" cy="3715537"/>
                <a:chOff x="845704" y="2108200"/>
                <a:chExt cx="4087091" cy="4087091"/>
              </a:xfrm>
            </p:grpSpPr>
            <p:cxnSp>
              <p:nvCxnSpPr>
                <p:cNvPr id="14535" name="Straight Arrow Connector 14534">
                  <a:extLst>
                    <a:ext uri="{FF2B5EF4-FFF2-40B4-BE49-F238E27FC236}">
                      <a16:creationId xmlns:a16="http://schemas.microsoft.com/office/drawing/2014/main" id="{FC2AB8C6-A01F-5D1D-3A65-ADD22D075D6E}"/>
                    </a:ext>
                  </a:extLst>
                </p:cNvPr>
                <p:cNvCxnSpPr/>
                <p:nvPr/>
              </p:nvCxnSpPr>
              <p:spPr>
                <a:xfrm flipV="1">
                  <a:off x="976251" y="2108200"/>
                  <a:ext cx="0" cy="40870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3B3A3C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4536" name="Straight Arrow Connector 14535">
                  <a:extLst>
                    <a:ext uri="{FF2B5EF4-FFF2-40B4-BE49-F238E27FC236}">
                      <a16:creationId xmlns:a16="http://schemas.microsoft.com/office/drawing/2014/main" id="{9D80873E-6A55-D322-A949-1E938757F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889250" y="3976255"/>
                  <a:ext cx="0" cy="4087091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3B3A3C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21" name="Rectangle: Rounded Corners 14520">
                    <a:extLst>
                      <a:ext uri="{FF2B5EF4-FFF2-40B4-BE49-F238E27FC236}">
                        <a16:creationId xmlns:a16="http://schemas.microsoft.com/office/drawing/2014/main" id="{F6978BB5-F046-1262-A2EB-F4095107D19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154749" y="4035870"/>
                    <a:ext cx="1777393" cy="248694"/>
                  </a:xfrm>
                  <a:prstGeom prst="round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B3A3C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Minimize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B3A3C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4D54FF45-EE22-4D68-994E-08D32D92E0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 flipH="1">
                    <a:off x="-154749" y="4035870"/>
                    <a:ext cx="1777393" cy="248694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l="-13514" r="-567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22" name="Rectangle: Rounded Corners 14521">
                    <a:extLst>
                      <a:ext uri="{FF2B5EF4-FFF2-40B4-BE49-F238E27FC236}">
                        <a16:creationId xmlns:a16="http://schemas.microsoft.com/office/drawing/2014/main" id="{E85AB2D6-87F0-F5DF-5A29-2758F4E4C0EE}"/>
                      </a:ext>
                    </a:extLst>
                  </p:cNvPr>
                  <p:cNvSpPr/>
                  <p:nvPr/>
                </p:nvSpPr>
                <p:spPr>
                  <a:xfrm flipH="1">
                    <a:off x="1993049" y="6147026"/>
                    <a:ext cx="1777393" cy="248694"/>
                  </a:xfrm>
                  <a:prstGeom prst="round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B3A3C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Minimize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3B3A3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B3A3C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Rectangle: Rounded Corners 26">
                    <a:extLst>
                      <a:ext uri="{FF2B5EF4-FFF2-40B4-BE49-F238E27FC236}">
                        <a16:creationId xmlns:a16="http://schemas.microsoft.com/office/drawing/2014/main" id="{9FD9F341-9827-F209-DCB2-99853B3AB6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1993049" y="6147026"/>
                    <a:ext cx="1777393" cy="248694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 t="-16216" b="-567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523" name="Oval 14522">
                <a:extLst>
                  <a:ext uri="{FF2B5EF4-FFF2-40B4-BE49-F238E27FC236}">
                    <a16:creationId xmlns:a16="http://schemas.microsoft.com/office/drawing/2014/main" id="{AEB2D3F8-D45A-2521-0E07-5B0BFFE1193C}"/>
                  </a:ext>
                </a:extLst>
              </p:cNvPr>
              <p:cNvSpPr/>
              <p:nvPr/>
            </p:nvSpPr>
            <p:spPr>
              <a:xfrm>
                <a:off x="1337812" y="3176236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24" name="Oval 14523">
                <a:extLst>
                  <a:ext uri="{FF2B5EF4-FFF2-40B4-BE49-F238E27FC236}">
                    <a16:creationId xmlns:a16="http://schemas.microsoft.com/office/drawing/2014/main" id="{3912F9F1-A77B-37F4-2975-7B229D64A55E}"/>
                  </a:ext>
                </a:extLst>
              </p:cNvPr>
              <p:cNvSpPr/>
              <p:nvPr/>
            </p:nvSpPr>
            <p:spPr>
              <a:xfrm>
                <a:off x="1580605" y="3711475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25" name="Oval 14524">
                <a:extLst>
                  <a:ext uri="{FF2B5EF4-FFF2-40B4-BE49-F238E27FC236}">
                    <a16:creationId xmlns:a16="http://schemas.microsoft.com/office/drawing/2014/main" id="{1FBFBF46-A148-FC41-A9A1-FC26D84CF388}"/>
                  </a:ext>
                </a:extLst>
              </p:cNvPr>
              <p:cNvSpPr/>
              <p:nvPr/>
            </p:nvSpPr>
            <p:spPr>
              <a:xfrm>
                <a:off x="2238186" y="4850097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26" name="Oval 14525">
                <a:extLst>
                  <a:ext uri="{FF2B5EF4-FFF2-40B4-BE49-F238E27FC236}">
                    <a16:creationId xmlns:a16="http://schemas.microsoft.com/office/drawing/2014/main" id="{1A72A330-7891-3AC7-B07F-B468C1246AB4}"/>
                  </a:ext>
                </a:extLst>
              </p:cNvPr>
              <p:cNvSpPr/>
              <p:nvPr/>
            </p:nvSpPr>
            <p:spPr>
              <a:xfrm>
                <a:off x="2993016" y="5517814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27" name="Oval 14526">
                <a:extLst>
                  <a:ext uri="{FF2B5EF4-FFF2-40B4-BE49-F238E27FC236}">
                    <a16:creationId xmlns:a16="http://schemas.microsoft.com/office/drawing/2014/main" id="{7CCA6AE4-69CA-4479-054F-04400DF341A7}"/>
                  </a:ext>
                </a:extLst>
              </p:cNvPr>
              <p:cNvSpPr/>
              <p:nvPr/>
            </p:nvSpPr>
            <p:spPr>
              <a:xfrm>
                <a:off x="4122419" y="5847079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28" name="Oval 14527">
                <a:extLst>
                  <a:ext uri="{FF2B5EF4-FFF2-40B4-BE49-F238E27FC236}">
                    <a16:creationId xmlns:a16="http://schemas.microsoft.com/office/drawing/2014/main" id="{781D8904-F08C-B871-C945-3013B4D469EA}"/>
                  </a:ext>
                </a:extLst>
              </p:cNvPr>
              <p:cNvSpPr/>
              <p:nvPr/>
            </p:nvSpPr>
            <p:spPr>
              <a:xfrm>
                <a:off x="1965959" y="2965883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29" name="Oval 14528">
                <a:extLst>
                  <a:ext uri="{FF2B5EF4-FFF2-40B4-BE49-F238E27FC236}">
                    <a16:creationId xmlns:a16="http://schemas.microsoft.com/office/drawing/2014/main" id="{8773040E-15CB-1572-364D-F3CF6CA4E96D}"/>
                  </a:ext>
                </a:extLst>
              </p:cNvPr>
              <p:cNvSpPr/>
              <p:nvPr/>
            </p:nvSpPr>
            <p:spPr>
              <a:xfrm>
                <a:off x="4328159" y="3907154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30" name="Oval 14529">
                <a:extLst>
                  <a:ext uri="{FF2B5EF4-FFF2-40B4-BE49-F238E27FC236}">
                    <a16:creationId xmlns:a16="http://schemas.microsoft.com/office/drawing/2014/main" id="{A08642DC-8B12-E058-BA56-56743632AB35}"/>
                  </a:ext>
                </a:extLst>
              </p:cNvPr>
              <p:cNvSpPr/>
              <p:nvPr/>
            </p:nvSpPr>
            <p:spPr>
              <a:xfrm>
                <a:off x="3511360" y="4245272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31" name="Oval 14530">
                <a:extLst>
                  <a:ext uri="{FF2B5EF4-FFF2-40B4-BE49-F238E27FC236}">
                    <a16:creationId xmlns:a16="http://schemas.microsoft.com/office/drawing/2014/main" id="{F661A539-91EA-3449-E8D8-7243A8DF497C}"/>
                  </a:ext>
                </a:extLst>
              </p:cNvPr>
              <p:cNvSpPr/>
              <p:nvPr/>
            </p:nvSpPr>
            <p:spPr>
              <a:xfrm>
                <a:off x="4122419" y="5058616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32" name="Oval 14531">
                <a:extLst>
                  <a:ext uri="{FF2B5EF4-FFF2-40B4-BE49-F238E27FC236}">
                    <a16:creationId xmlns:a16="http://schemas.microsoft.com/office/drawing/2014/main" id="{BFB5C8E1-0C27-3C93-5DDA-7298228EF07A}"/>
                  </a:ext>
                </a:extLst>
              </p:cNvPr>
              <p:cNvSpPr/>
              <p:nvPr/>
            </p:nvSpPr>
            <p:spPr>
              <a:xfrm>
                <a:off x="3718559" y="5307297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33" name="Oval 14532">
                <a:extLst>
                  <a:ext uri="{FF2B5EF4-FFF2-40B4-BE49-F238E27FC236}">
                    <a16:creationId xmlns:a16="http://schemas.microsoft.com/office/drawing/2014/main" id="{C8DF448E-9BEC-60F1-F08B-1FC53EC690AB}"/>
                  </a:ext>
                </a:extLst>
              </p:cNvPr>
              <p:cNvSpPr/>
              <p:nvPr/>
            </p:nvSpPr>
            <p:spPr>
              <a:xfrm>
                <a:off x="3465639" y="3263625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534" name="Oval 14533">
                <a:extLst>
                  <a:ext uri="{FF2B5EF4-FFF2-40B4-BE49-F238E27FC236}">
                    <a16:creationId xmlns:a16="http://schemas.microsoft.com/office/drawing/2014/main" id="{F07A5D74-B0AC-98F1-6A33-77B063AF9945}"/>
                  </a:ext>
                </a:extLst>
              </p:cNvPr>
              <p:cNvSpPr/>
              <p:nvPr/>
            </p:nvSpPr>
            <p:spPr>
              <a:xfrm>
                <a:off x="2427974" y="2924696"/>
                <a:ext cx="91441" cy="91441"/>
              </a:xfrm>
              <a:prstGeom prst="ellipse">
                <a:avLst/>
              </a:prstGeom>
              <a:solidFill>
                <a:srgbClr val="3B3A3C"/>
              </a:solidFill>
              <a:ln w="12700" cap="flat" cmpd="sng" algn="ctr">
                <a:solidFill>
                  <a:srgbClr val="3B3A3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4537" name="Freeform: Shape 14536">
              <a:extLst>
                <a:ext uri="{FF2B5EF4-FFF2-40B4-BE49-F238E27FC236}">
                  <a16:creationId xmlns:a16="http://schemas.microsoft.com/office/drawing/2014/main" id="{C3AF6CAB-CA22-4657-351E-5B92D345162A}"/>
                </a:ext>
              </a:extLst>
            </p:cNvPr>
            <p:cNvSpPr/>
            <p:nvPr/>
          </p:nvSpPr>
          <p:spPr>
            <a:xfrm>
              <a:off x="7130096" y="3062666"/>
              <a:ext cx="3014904" cy="2714817"/>
            </a:xfrm>
            <a:custGeom>
              <a:avLst/>
              <a:gdLst>
                <a:gd name="connsiteX0" fmla="*/ 0 w 3014904"/>
                <a:gd name="connsiteY0" fmla="*/ 0 h 2714817"/>
                <a:gd name="connsiteX1" fmla="*/ 91210 w 3014904"/>
                <a:gd name="connsiteY1" fmla="*/ 227060 h 2714817"/>
                <a:gd name="connsiteX2" fmla="*/ 143548 w 3014904"/>
                <a:gd name="connsiteY2" fmla="*/ 350981 h 2714817"/>
                <a:gd name="connsiteX3" fmla="*/ 212821 w 3014904"/>
                <a:gd name="connsiteY3" fmla="*/ 496454 h 2714817"/>
                <a:gd name="connsiteX4" fmla="*/ 250151 w 3014904"/>
                <a:gd name="connsiteY4" fmla="*/ 567651 h 2714817"/>
                <a:gd name="connsiteX5" fmla="*/ 266700 w 3014904"/>
                <a:gd name="connsiteY5" fmla="*/ 620375 h 2714817"/>
                <a:gd name="connsiteX6" fmla="*/ 295949 w 3014904"/>
                <a:gd name="connsiteY6" fmla="*/ 655011 h 2714817"/>
                <a:gd name="connsiteX7" fmla="*/ 315576 w 3014904"/>
                <a:gd name="connsiteY7" fmla="*/ 691188 h 2714817"/>
                <a:gd name="connsiteX8" fmla="*/ 322503 w 3014904"/>
                <a:gd name="connsiteY8" fmla="*/ 695806 h 2714817"/>
                <a:gd name="connsiteX9" fmla="*/ 350212 w 3014904"/>
                <a:gd name="connsiteY9" fmla="*/ 825115 h 2714817"/>
                <a:gd name="connsiteX10" fmla="*/ 364067 w 3014904"/>
                <a:gd name="connsiteY10" fmla="*/ 880533 h 2714817"/>
                <a:gd name="connsiteX11" fmla="*/ 377921 w 3014904"/>
                <a:gd name="connsiteY11" fmla="*/ 894388 h 2714817"/>
                <a:gd name="connsiteX12" fmla="*/ 391776 w 3014904"/>
                <a:gd name="connsiteY12" fmla="*/ 931333 h 2714817"/>
                <a:gd name="connsiteX13" fmla="*/ 437958 w 3014904"/>
                <a:gd name="connsiteY13" fmla="*/ 991369 h 2714817"/>
                <a:gd name="connsiteX14" fmla="*/ 451812 w 3014904"/>
                <a:gd name="connsiteY14" fmla="*/ 1051406 h 2714817"/>
                <a:gd name="connsiteX15" fmla="*/ 474903 w 3014904"/>
                <a:gd name="connsiteY15" fmla="*/ 1083733 h 2714817"/>
                <a:gd name="connsiteX16" fmla="*/ 497994 w 3014904"/>
                <a:gd name="connsiteY16" fmla="*/ 1153006 h 2714817"/>
                <a:gd name="connsiteX17" fmla="*/ 511849 w 3014904"/>
                <a:gd name="connsiteY17" fmla="*/ 1259224 h 2714817"/>
                <a:gd name="connsiteX18" fmla="*/ 530321 w 3014904"/>
                <a:gd name="connsiteY18" fmla="*/ 1305406 h 2714817"/>
                <a:gd name="connsiteX19" fmla="*/ 553412 w 3014904"/>
                <a:gd name="connsiteY19" fmla="*/ 1333115 h 2714817"/>
                <a:gd name="connsiteX20" fmla="*/ 613449 w 3014904"/>
                <a:gd name="connsiteY20" fmla="*/ 1420860 h 2714817"/>
                <a:gd name="connsiteX21" fmla="*/ 641158 w 3014904"/>
                <a:gd name="connsiteY21" fmla="*/ 1439333 h 2714817"/>
                <a:gd name="connsiteX22" fmla="*/ 650394 w 3014904"/>
                <a:gd name="connsiteY22" fmla="*/ 1457806 h 2714817"/>
                <a:gd name="connsiteX23" fmla="*/ 664249 w 3014904"/>
                <a:gd name="connsiteY23" fmla="*/ 1480897 h 2714817"/>
                <a:gd name="connsiteX24" fmla="*/ 673485 w 3014904"/>
                <a:gd name="connsiteY24" fmla="*/ 1503988 h 2714817"/>
                <a:gd name="connsiteX25" fmla="*/ 715049 w 3014904"/>
                <a:gd name="connsiteY25" fmla="*/ 1531697 h 2714817"/>
                <a:gd name="connsiteX26" fmla="*/ 728903 w 3014904"/>
                <a:gd name="connsiteY26" fmla="*/ 1550169 h 2714817"/>
                <a:gd name="connsiteX27" fmla="*/ 738140 w 3014904"/>
                <a:gd name="connsiteY27" fmla="*/ 1564024 h 2714817"/>
                <a:gd name="connsiteX28" fmla="*/ 756612 w 3014904"/>
                <a:gd name="connsiteY28" fmla="*/ 1573260 h 2714817"/>
                <a:gd name="connsiteX29" fmla="*/ 779703 w 3014904"/>
                <a:gd name="connsiteY29" fmla="*/ 1591733 h 2714817"/>
                <a:gd name="connsiteX30" fmla="*/ 816649 w 3014904"/>
                <a:gd name="connsiteY30" fmla="*/ 1633297 h 2714817"/>
                <a:gd name="connsiteX31" fmla="*/ 839740 w 3014904"/>
                <a:gd name="connsiteY31" fmla="*/ 1642533 h 2714817"/>
                <a:gd name="connsiteX32" fmla="*/ 848976 w 3014904"/>
                <a:gd name="connsiteY32" fmla="*/ 1656388 h 2714817"/>
                <a:gd name="connsiteX33" fmla="*/ 881303 w 3014904"/>
                <a:gd name="connsiteY33" fmla="*/ 1670242 h 2714817"/>
                <a:gd name="connsiteX34" fmla="*/ 895158 w 3014904"/>
                <a:gd name="connsiteY34" fmla="*/ 1693333 h 2714817"/>
                <a:gd name="connsiteX35" fmla="*/ 909301 w 3014904"/>
                <a:gd name="connsiteY35" fmla="*/ 1732299 h 2714817"/>
                <a:gd name="connsiteX36" fmla="*/ 918249 w 3014904"/>
                <a:gd name="connsiteY36" fmla="*/ 1734897 h 2714817"/>
                <a:gd name="connsiteX37" fmla="*/ 955194 w 3014904"/>
                <a:gd name="connsiteY37" fmla="*/ 1762606 h 2714817"/>
                <a:gd name="connsiteX38" fmla="*/ 969049 w 3014904"/>
                <a:gd name="connsiteY38" fmla="*/ 1790315 h 2714817"/>
                <a:gd name="connsiteX39" fmla="*/ 978285 w 3014904"/>
                <a:gd name="connsiteY39" fmla="*/ 1818024 h 2714817"/>
                <a:gd name="connsiteX40" fmla="*/ 1024467 w 3014904"/>
                <a:gd name="connsiteY40" fmla="*/ 1864206 h 2714817"/>
                <a:gd name="connsiteX41" fmla="*/ 1075267 w 3014904"/>
                <a:gd name="connsiteY41" fmla="*/ 1896533 h 2714817"/>
                <a:gd name="connsiteX42" fmla="*/ 1126836 w 3014904"/>
                <a:gd name="connsiteY42" fmla="*/ 1925397 h 2714817"/>
                <a:gd name="connsiteX43" fmla="*/ 1176867 w 3014904"/>
                <a:gd name="connsiteY43" fmla="*/ 1945794 h 2714817"/>
                <a:gd name="connsiteX44" fmla="*/ 1211503 w 3014904"/>
                <a:gd name="connsiteY44" fmla="*/ 2002751 h 2714817"/>
                <a:gd name="connsiteX45" fmla="*/ 1271540 w 3014904"/>
                <a:gd name="connsiteY45" fmla="*/ 2073178 h 2714817"/>
                <a:gd name="connsiteX46" fmla="*/ 1360825 w 3014904"/>
                <a:gd name="connsiteY46" fmla="*/ 2129366 h 2714817"/>
                <a:gd name="connsiteX47" fmla="*/ 1436255 w 3014904"/>
                <a:gd name="connsiteY47" fmla="*/ 2162463 h 2714817"/>
                <a:gd name="connsiteX48" fmla="*/ 1475894 w 3014904"/>
                <a:gd name="connsiteY48" fmla="*/ 2203642 h 2714817"/>
                <a:gd name="connsiteX49" fmla="*/ 1517842 w 3014904"/>
                <a:gd name="connsiteY49" fmla="*/ 2235584 h 2714817"/>
                <a:gd name="connsiteX50" fmla="*/ 1531312 w 3014904"/>
                <a:gd name="connsiteY50" fmla="*/ 2266372 h 2714817"/>
                <a:gd name="connsiteX51" fmla="*/ 1549015 w 3014904"/>
                <a:gd name="connsiteY51" fmla="*/ 2287539 h 2714817"/>
                <a:gd name="connsiteX52" fmla="*/ 1566719 w 3014904"/>
                <a:gd name="connsiteY52" fmla="*/ 2305242 h 2714817"/>
                <a:gd name="connsiteX53" fmla="*/ 1577110 w 3014904"/>
                <a:gd name="connsiteY53" fmla="*/ 2324869 h 2714817"/>
                <a:gd name="connsiteX54" fmla="*/ 1574031 w 3014904"/>
                <a:gd name="connsiteY54" fmla="*/ 2307551 h 2714817"/>
                <a:gd name="connsiteX55" fmla="*/ 1578649 w 3014904"/>
                <a:gd name="connsiteY55" fmla="*/ 2344497 h 2714817"/>
                <a:gd name="connsiteX56" fmla="*/ 1610976 w 3014904"/>
                <a:gd name="connsiteY56" fmla="*/ 2376824 h 2714817"/>
                <a:gd name="connsiteX57" fmla="*/ 1689485 w 3014904"/>
                <a:gd name="connsiteY57" fmla="*/ 2423006 h 2714817"/>
                <a:gd name="connsiteX58" fmla="*/ 1749522 w 3014904"/>
                <a:gd name="connsiteY58" fmla="*/ 2446097 h 2714817"/>
                <a:gd name="connsiteX59" fmla="*/ 1841885 w 3014904"/>
                <a:gd name="connsiteY59" fmla="*/ 2464569 h 2714817"/>
                <a:gd name="connsiteX60" fmla="*/ 1892685 w 3014904"/>
                <a:gd name="connsiteY60" fmla="*/ 2487660 h 2714817"/>
                <a:gd name="connsiteX61" fmla="*/ 2063558 w 3014904"/>
                <a:gd name="connsiteY61" fmla="*/ 2515369 h 2714817"/>
                <a:gd name="connsiteX62" fmla="*/ 2211340 w 3014904"/>
                <a:gd name="connsiteY62" fmla="*/ 2561551 h 2714817"/>
                <a:gd name="connsiteX63" fmla="*/ 2331413 w 3014904"/>
                <a:gd name="connsiteY63" fmla="*/ 2607733 h 2714817"/>
                <a:gd name="connsiteX64" fmla="*/ 2437631 w 3014904"/>
                <a:gd name="connsiteY64" fmla="*/ 2630824 h 2714817"/>
                <a:gd name="connsiteX65" fmla="*/ 2590031 w 3014904"/>
                <a:gd name="connsiteY65" fmla="*/ 2681624 h 2714817"/>
                <a:gd name="connsiteX66" fmla="*/ 2665365 w 3014904"/>
                <a:gd name="connsiteY66" fmla="*/ 2684221 h 2714817"/>
                <a:gd name="connsiteX67" fmla="*/ 2760615 w 3014904"/>
                <a:gd name="connsiteY67" fmla="*/ 2696345 h 2714817"/>
                <a:gd name="connsiteX68" fmla="*/ 3014904 w 3014904"/>
                <a:gd name="connsiteY68" fmla="*/ 2714817 h 27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014904" h="2714817" extrusionOk="0">
                  <a:moveTo>
                    <a:pt x="0" y="0"/>
                  </a:moveTo>
                  <a:cubicBezTo>
                    <a:pt x="-7100" y="8039"/>
                    <a:pt x="56207" y="172721"/>
                    <a:pt x="91210" y="227060"/>
                  </a:cubicBezTo>
                  <a:cubicBezTo>
                    <a:pt x="127058" y="288068"/>
                    <a:pt x="119599" y="334173"/>
                    <a:pt x="143548" y="350981"/>
                  </a:cubicBezTo>
                  <a:cubicBezTo>
                    <a:pt x="158845" y="410932"/>
                    <a:pt x="192889" y="472307"/>
                    <a:pt x="212821" y="496454"/>
                  </a:cubicBezTo>
                  <a:cubicBezTo>
                    <a:pt x="229001" y="531698"/>
                    <a:pt x="224521" y="534807"/>
                    <a:pt x="250151" y="567651"/>
                  </a:cubicBezTo>
                  <a:cubicBezTo>
                    <a:pt x="261380" y="585186"/>
                    <a:pt x="261030" y="601777"/>
                    <a:pt x="266700" y="620375"/>
                  </a:cubicBezTo>
                  <a:cubicBezTo>
                    <a:pt x="269377" y="634176"/>
                    <a:pt x="284685" y="646145"/>
                    <a:pt x="295949" y="655011"/>
                  </a:cubicBezTo>
                  <a:cubicBezTo>
                    <a:pt x="303819" y="664184"/>
                    <a:pt x="320283" y="674750"/>
                    <a:pt x="315576" y="691188"/>
                  </a:cubicBezTo>
                  <a:cubicBezTo>
                    <a:pt x="315833" y="709127"/>
                    <a:pt x="322486" y="674869"/>
                    <a:pt x="322503" y="695806"/>
                  </a:cubicBezTo>
                  <a:cubicBezTo>
                    <a:pt x="323787" y="717401"/>
                    <a:pt x="349731" y="806878"/>
                    <a:pt x="350212" y="825115"/>
                  </a:cubicBezTo>
                  <a:cubicBezTo>
                    <a:pt x="355638" y="843405"/>
                    <a:pt x="358120" y="873288"/>
                    <a:pt x="364067" y="880533"/>
                  </a:cubicBezTo>
                  <a:cubicBezTo>
                    <a:pt x="367835" y="887679"/>
                    <a:pt x="374494" y="891229"/>
                    <a:pt x="377921" y="894388"/>
                  </a:cubicBezTo>
                  <a:cubicBezTo>
                    <a:pt x="385996" y="903676"/>
                    <a:pt x="386442" y="915853"/>
                    <a:pt x="391776" y="931333"/>
                  </a:cubicBezTo>
                  <a:cubicBezTo>
                    <a:pt x="407702" y="966297"/>
                    <a:pt x="414262" y="967951"/>
                    <a:pt x="437958" y="991369"/>
                  </a:cubicBezTo>
                  <a:cubicBezTo>
                    <a:pt x="440963" y="1011268"/>
                    <a:pt x="441372" y="1026603"/>
                    <a:pt x="451812" y="1051406"/>
                  </a:cubicBezTo>
                  <a:cubicBezTo>
                    <a:pt x="456790" y="1062884"/>
                    <a:pt x="463003" y="1075347"/>
                    <a:pt x="474903" y="1083733"/>
                  </a:cubicBezTo>
                  <a:cubicBezTo>
                    <a:pt x="481885" y="1098660"/>
                    <a:pt x="497785" y="1147849"/>
                    <a:pt x="497994" y="1153006"/>
                  </a:cubicBezTo>
                  <a:cubicBezTo>
                    <a:pt x="502084" y="1200977"/>
                    <a:pt x="516473" y="1218656"/>
                    <a:pt x="511849" y="1259224"/>
                  </a:cubicBezTo>
                  <a:cubicBezTo>
                    <a:pt x="515327" y="1308289"/>
                    <a:pt x="496815" y="1296723"/>
                    <a:pt x="530321" y="1305406"/>
                  </a:cubicBezTo>
                  <a:cubicBezTo>
                    <a:pt x="539315" y="1317210"/>
                    <a:pt x="544129" y="1324507"/>
                    <a:pt x="553412" y="1333115"/>
                  </a:cubicBezTo>
                  <a:cubicBezTo>
                    <a:pt x="571232" y="1351816"/>
                    <a:pt x="582812" y="1398154"/>
                    <a:pt x="613449" y="1420860"/>
                  </a:cubicBezTo>
                  <a:cubicBezTo>
                    <a:pt x="625350" y="1431502"/>
                    <a:pt x="630518" y="1437412"/>
                    <a:pt x="641158" y="1439333"/>
                  </a:cubicBezTo>
                  <a:cubicBezTo>
                    <a:pt x="643270" y="1447430"/>
                    <a:pt x="646131" y="1450568"/>
                    <a:pt x="650394" y="1457806"/>
                  </a:cubicBezTo>
                  <a:cubicBezTo>
                    <a:pt x="656139" y="1466086"/>
                    <a:pt x="660187" y="1471898"/>
                    <a:pt x="664249" y="1480897"/>
                  </a:cubicBezTo>
                  <a:cubicBezTo>
                    <a:pt x="669572" y="1489329"/>
                    <a:pt x="666760" y="1497803"/>
                    <a:pt x="673485" y="1503988"/>
                  </a:cubicBezTo>
                  <a:cubicBezTo>
                    <a:pt x="682999" y="1522186"/>
                    <a:pt x="699296" y="1521822"/>
                    <a:pt x="715049" y="1531697"/>
                  </a:cubicBezTo>
                  <a:cubicBezTo>
                    <a:pt x="721673" y="1536347"/>
                    <a:pt x="725075" y="1542785"/>
                    <a:pt x="728903" y="1550169"/>
                  </a:cubicBezTo>
                  <a:cubicBezTo>
                    <a:pt x="730365" y="1554010"/>
                    <a:pt x="735411" y="1558962"/>
                    <a:pt x="738140" y="1564024"/>
                  </a:cubicBezTo>
                  <a:cubicBezTo>
                    <a:pt x="740827" y="1569889"/>
                    <a:pt x="751168" y="1570211"/>
                    <a:pt x="756612" y="1573260"/>
                  </a:cubicBezTo>
                  <a:cubicBezTo>
                    <a:pt x="768089" y="1578078"/>
                    <a:pt x="772234" y="1586629"/>
                    <a:pt x="779703" y="1591733"/>
                  </a:cubicBezTo>
                  <a:cubicBezTo>
                    <a:pt x="783803" y="1593381"/>
                    <a:pt x="808095" y="1626232"/>
                    <a:pt x="816649" y="1633297"/>
                  </a:cubicBezTo>
                  <a:cubicBezTo>
                    <a:pt x="825762" y="1637757"/>
                    <a:pt x="833330" y="1640788"/>
                    <a:pt x="839740" y="1642533"/>
                  </a:cubicBezTo>
                  <a:cubicBezTo>
                    <a:pt x="843988" y="1648271"/>
                    <a:pt x="844898" y="1653290"/>
                    <a:pt x="848976" y="1656388"/>
                  </a:cubicBezTo>
                  <a:cubicBezTo>
                    <a:pt x="858892" y="1665011"/>
                    <a:pt x="869147" y="1663647"/>
                    <a:pt x="881303" y="1670242"/>
                  </a:cubicBezTo>
                  <a:cubicBezTo>
                    <a:pt x="884200" y="1679648"/>
                    <a:pt x="893251" y="1686706"/>
                    <a:pt x="895158" y="1693333"/>
                  </a:cubicBezTo>
                  <a:cubicBezTo>
                    <a:pt x="901927" y="1700215"/>
                    <a:pt x="903668" y="1722174"/>
                    <a:pt x="909301" y="1732299"/>
                  </a:cubicBezTo>
                  <a:cubicBezTo>
                    <a:pt x="909780" y="1739057"/>
                    <a:pt x="914485" y="1730466"/>
                    <a:pt x="918249" y="1734897"/>
                  </a:cubicBezTo>
                  <a:cubicBezTo>
                    <a:pt x="921748" y="1739939"/>
                    <a:pt x="946375" y="1755181"/>
                    <a:pt x="955194" y="1762606"/>
                  </a:cubicBezTo>
                  <a:cubicBezTo>
                    <a:pt x="980051" y="1822986"/>
                    <a:pt x="964075" y="1739840"/>
                    <a:pt x="969049" y="1790315"/>
                  </a:cubicBezTo>
                  <a:cubicBezTo>
                    <a:pt x="970083" y="1800281"/>
                    <a:pt x="973298" y="1806813"/>
                    <a:pt x="978285" y="1818024"/>
                  </a:cubicBezTo>
                  <a:cubicBezTo>
                    <a:pt x="988950" y="1832396"/>
                    <a:pt x="1008594" y="1849743"/>
                    <a:pt x="1024467" y="1864206"/>
                  </a:cubicBezTo>
                  <a:cubicBezTo>
                    <a:pt x="1037104" y="1875881"/>
                    <a:pt x="1059637" y="1884106"/>
                    <a:pt x="1075267" y="1896533"/>
                  </a:cubicBezTo>
                  <a:cubicBezTo>
                    <a:pt x="1095244" y="1904437"/>
                    <a:pt x="1111364" y="1920029"/>
                    <a:pt x="1126836" y="1925397"/>
                  </a:cubicBezTo>
                  <a:cubicBezTo>
                    <a:pt x="1136542" y="1923782"/>
                    <a:pt x="1163798" y="1928987"/>
                    <a:pt x="1176867" y="1945794"/>
                  </a:cubicBezTo>
                  <a:cubicBezTo>
                    <a:pt x="1189495" y="1966053"/>
                    <a:pt x="1192467" y="1978030"/>
                    <a:pt x="1211503" y="2002751"/>
                  </a:cubicBezTo>
                  <a:cubicBezTo>
                    <a:pt x="1230479" y="2026557"/>
                    <a:pt x="1233362" y="2055792"/>
                    <a:pt x="1271540" y="2073178"/>
                  </a:cubicBezTo>
                  <a:cubicBezTo>
                    <a:pt x="1290254" y="2096447"/>
                    <a:pt x="1333044" y="2098104"/>
                    <a:pt x="1360825" y="2129366"/>
                  </a:cubicBezTo>
                  <a:cubicBezTo>
                    <a:pt x="1379761" y="2147406"/>
                    <a:pt x="1416739" y="2155203"/>
                    <a:pt x="1436255" y="2162463"/>
                  </a:cubicBezTo>
                  <a:cubicBezTo>
                    <a:pt x="1452904" y="2172626"/>
                    <a:pt x="1465657" y="2191760"/>
                    <a:pt x="1475894" y="2203642"/>
                  </a:cubicBezTo>
                  <a:cubicBezTo>
                    <a:pt x="1486159" y="2215510"/>
                    <a:pt x="1501286" y="2231959"/>
                    <a:pt x="1517842" y="2235584"/>
                  </a:cubicBezTo>
                  <a:cubicBezTo>
                    <a:pt x="1554574" y="2297708"/>
                    <a:pt x="1526461" y="2253352"/>
                    <a:pt x="1531312" y="2266372"/>
                  </a:cubicBezTo>
                  <a:cubicBezTo>
                    <a:pt x="1534876" y="2277400"/>
                    <a:pt x="1542225" y="2283281"/>
                    <a:pt x="1549015" y="2287539"/>
                  </a:cubicBezTo>
                  <a:cubicBezTo>
                    <a:pt x="1553279" y="2294411"/>
                    <a:pt x="1562674" y="2300770"/>
                    <a:pt x="1566719" y="2305242"/>
                  </a:cubicBezTo>
                  <a:cubicBezTo>
                    <a:pt x="1571105" y="2311412"/>
                    <a:pt x="1575876" y="2324083"/>
                    <a:pt x="1577110" y="2324869"/>
                  </a:cubicBezTo>
                  <a:cubicBezTo>
                    <a:pt x="1578746" y="2324454"/>
                    <a:pt x="1574633" y="2303387"/>
                    <a:pt x="1574031" y="2307551"/>
                  </a:cubicBezTo>
                  <a:cubicBezTo>
                    <a:pt x="1576454" y="2309331"/>
                    <a:pt x="1575345" y="2331399"/>
                    <a:pt x="1578649" y="2344497"/>
                  </a:cubicBezTo>
                  <a:cubicBezTo>
                    <a:pt x="1586881" y="2363932"/>
                    <a:pt x="1600861" y="2365531"/>
                    <a:pt x="1610976" y="2376824"/>
                  </a:cubicBezTo>
                  <a:cubicBezTo>
                    <a:pt x="1645686" y="2404883"/>
                    <a:pt x="1650293" y="2404779"/>
                    <a:pt x="1689485" y="2423006"/>
                  </a:cubicBezTo>
                  <a:cubicBezTo>
                    <a:pt x="1707405" y="2431335"/>
                    <a:pt x="1733043" y="2444414"/>
                    <a:pt x="1749522" y="2446097"/>
                  </a:cubicBezTo>
                  <a:cubicBezTo>
                    <a:pt x="1765643" y="2454457"/>
                    <a:pt x="1830362" y="2460644"/>
                    <a:pt x="1841885" y="2464569"/>
                  </a:cubicBezTo>
                  <a:cubicBezTo>
                    <a:pt x="1859705" y="2470139"/>
                    <a:pt x="1878889" y="2484644"/>
                    <a:pt x="1892685" y="2487660"/>
                  </a:cubicBezTo>
                  <a:cubicBezTo>
                    <a:pt x="1975343" y="2500177"/>
                    <a:pt x="2002783" y="2507377"/>
                    <a:pt x="2063558" y="2515369"/>
                  </a:cubicBezTo>
                  <a:cubicBezTo>
                    <a:pt x="2101290" y="2525608"/>
                    <a:pt x="2176134" y="2559391"/>
                    <a:pt x="2211340" y="2561551"/>
                  </a:cubicBezTo>
                  <a:cubicBezTo>
                    <a:pt x="2231102" y="2569083"/>
                    <a:pt x="2309936" y="2597700"/>
                    <a:pt x="2331413" y="2607733"/>
                  </a:cubicBezTo>
                  <a:cubicBezTo>
                    <a:pt x="2366337" y="2606871"/>
                    <a:pt x="2412401" y="2610694"/>
                    <a:pt x="2437631" y="2630824"/>
                  </a:cubicBezTo>
                  <a:cubicBezTo>
                    <a:pt x="2557977" y="2692119"/>
                    <a:pt x="2519134" y="2666186"/>
                    <a:pt x="2590031" y="2681624"/>
                  </a:cubicBezTo>
                  <a:cubicBezTo>
                    <a:pt x="2614041" y="2672828"/>
                    <a:pt x="2639337" y="2676143"/>
                    <a:pt x="2665365" y="2684221"/>
                  </a:cubicBezTo>
                  <a:cubicBezTo>
                    <a:pt x="2696072" y="2687704"/>
                    <a:pt x="2754824" y="2697475"/>
                    <a:pt x="2760615" y="2696345"/>
                  </a:cubicBezTo>
                  <a:cubicBezTo>
                    <a:pt x="2774613" y="2692022"/>
                    <a:pt x="3005051" y="2713614"/>
                    <a:pt x="3014904" y="2714817"/>
                  </a:cubicBezTo>
                </a:path>
              </a:pathLst>
            </a:custGeom>
            <a:noFill/>
            <a:ln w="25400" cap="flat" cmpd="sng" algn="ctr">
              <a:solidFill>
                <a:srgbClr val="C00000"/>
              </a:solidFill>
              <a:prstDash val="dash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316394"/>
                        <a:gd name="connsiteY0" fmla="*/ 0 h 2986299"/>
                        <a:gd name="connsiteX1" fmla="*/ 100331 w 3316394"/>
                        <a:gd name="connsiteY1" fmla="*/ 249767 h 2986299"/>
                        <a:gd name="connsiteX2" fmla="*/ 157903 w 3316394"/>
                        <a:gd name="connsiteY2" fmla="*/ 386080 h 2986299"/>
                        <a:gd name="connsiteX3" fmla="*/ 234104 w 3316394"/>
                        <a:gd name="connsiteY3" fmla="*/ 546100 h 2986299"/>
                        <a:gd name="connsiteX4" fmla="*/ 275167 w 3316394"/>
                        <a:gd name="connsiteY4" fmla="*/ 624417 h 2986299"/>
                        <a:gd name="connsiteX5" fmla="*/ 293371 w 3316394"/>
                        <a:gd name="connsiteY5" fmla="*/ 682413 h 2986299"/>
                        <a:gd name="connsiteX6" fmla="*/ 325544 w 3316394"/>
                        <a:gd name="connsiteY6" fmla="*/ 720513 h 2986299"/>
                        <a:gd name="connsiteX7" fmla="*/ 347134 w 3316394"/>
                        <a:gd name="connsiteY7" fmla="*/ 760307 h 2986299"/>
                        <a:gd name="connsiteX8" fmla="*/ 354754 w 3316394"/>
                        <a:gd name="connsiteY8" fmla="*/ 765387 h 2986299"/>
                        <a:gd name="connsiteX9" fmla="*/ 385234 w 3316394"/>
                        <a:gd name="connsiteY9" fmla="*/ 907627 h 2986299"/>
                        <a:gd name="connsiteX10" fmla="*/ 400474 w 3316394"/>
                        <a:gd name="connsiteY10" fmla="*/ 968587 h 2986299"/>
                        <a:gd name="connsiteX11" fmla="*/ 415714 w 3316394"/>
                        <a:gd name="connsiteY11" fmla="*/ 983827 h 2986299"/>
                        <a:gd name="connsiteX12" fmla="*/ 430954 w 3316394"/>
                        <a:gd name="connsiteY12" fmla="*/ 1024467 h 2986299"/>
                        <a:gd name="connsiteX13" fmla="*/ 481754 w 3316394"/>
                        <a:gd name="connsiteY13" fmla="*/ 1090507 h 2986299"/>
                        <a:gd name="connsiteX14" fmla="*/ 496994 w 3316394"/>
                        <a:gd name="connsiteY14" fmla="*/ 1156547 h 2986299"/>
                        <a:gd name="connsiteX15" fmla="*/ 522394 w 3316394"/>
                        <a:gd name="connsiteY15" fmla="*/ 1192107 h 2986299"/>
                        <a:gd name="connsiteX16" fmla="*/ 547794 w 3316394"/>
                        <a:gd name="connsiteY16" fmla="*/ 1268307 h 2986299"/>
                        <a:gd name="connsiteX17" fmla="*/ 563034 w 3316394"/>
                        <a:gd name="connsiteY17" fmla="*/ 1385147 h 2986299"/>
                        <a:gd name="connsiteX18" fmla="*/ 583354 w 3316394"/>
                        <a:gd name="connsiteY18" fmla="*/ 1435947 h 2986299"/>
                        <a:gd name="connsiteX19" fmla="*/ 608754 w 3316394"/>
                        <a:gd name="connsiteY19" fmla="*/ 1466427 h 2986299"/>
                        <a:gd name="connsiteX20" fmla="*/ 674794 w 3316394"/>
                        <a:gd name="connsiteY20" fmla="*/ 1562947 h 2986299"/>
                        <a:gd name="connsiteX21" fmla="*/ 705274 w 3316394"/>
                        <a:gd name="connsiteY21" fmla="*/ 1583267 h 2986299"/>
                        <a:gd name="connsiteX22" fmla="*/ 715434 w 3316394"/>
                        <a:gd name="connsiteY22" fmla="*/ 1603587 h 2986299"/>
                        <a:gd name="connsiteX23" fmla="*/ 730674 w 3316394"/>
                        <a:gd name="connsiteY23" fmla="*/ 1628987 h 2986299"/>
                        <a:gd name="connsiteX24" fmla="*/ 740834 w 3316394"/>
                        <a:gd name="connsiteY24" fmla="*/ 1654387 h 2986299"/>
                        <a:gd name="connsiteX25" fmla="*/ 786554 w 3316394"/>
                        <a:gd name="connsiteY25" fmla="*/ 1684867 h 2986299"/>
                        <a:gd name="connsiteX26" fmla="*/ 801794 w 3316394"/>
                        <a:gd name="connsiteY26" fmla="*/ 1705187 h 2986299"/>
                        <a:gd name="connsiteX27" fmla="*/ 811954 w 3316394"/>
                        <a:gd name="connsiteY27" fmla="*/ 1720427 h 2986299"/>
                        <a:gd name="connsiteX28" fmla="*/ 832274 w 3316394"/>
                        <a:gd name="connsiteY28" fmla="*/ 1730587 h 2986299"/>
                        <a:gd name="connsiteX29" fmla="*/ 857674 w 3316394"/>
                        <a:gd name="connsiteY29" fmla="*/ 1750907 h 2986299"/>
                        <a:gd name="connsiteX30" fmla="*/ 898314 w 3316394"/>
                        <a:gd name="connsiteY30" fmla="*/ 1796627 h 2986299"/>
                        <a:gd name="connsiteX31" fmla="*/ 923714 w 3316394"/>
                        <a:gd name="connsiteY31" fmla="*/ 1806787 h 2986299"/>
                        <a:gd name="connsiteX32" fmla="*/ 933874 w 3316394"/>
                        <a:gd name="connsiteY32" fmla="*/ 1822027 h 2986299"/>
                        <a:gd name="connsiteX33" fmla="*/ 969434 w 3316394"/>
                        <a:gd name="connsiteY33" fmla="*/ 1837267 h 2986299"/>
                        <a:gd name="connsiteX34" fmla="*/ 984674 w 3316394"/>
                        <a:gd name="connsiteY34" fmla="*/ 1862667 h 2986299"/>
                        <a:gd name="connsiteX35" fmla="*/ 1004994 w 3316394"/>
                        <a:gd name="connsiteY35" fmla="*/ 1888067 h 2986299"/>
                        <a:gd name="connsiteX36" fmla="*/ 1010074 w 3316394"/>
                        <a:gd name="connsiteY36" fmla="*/ 1908387 h 2986299"/>
                        <a:gd name="connsiteX37" fmla="*/ 1050714 w 3316394"/>
                        <a:gd name="connsiteY37" fmla="*/ 1938867 h 2986299"/>
                        <a:gd name="connsiteX38" fmla="*/ 1065954 w 3316394"/>
                        <a:gd name="connsiteY38" fmla="*/ 1969347 h 2986299"/>
                        <a:gd name="connsiteX39" fmla="*/ 1076114 w 3316394"/>
                        <a:gd name="connsiteY39" fmla="*/ 1999827 h 2986299"/>
                        <a:gd name="connsiteX40" fmla="*/ 1126914 w 3316394"/>
                        <a:gd name="connsiteY40" fmla="*/ 2050627 h 2986299"/>
                        <a:gd name="connsiteX41" fmla="*/ 1182794 w 3316394"/>
                        <a:gd name="connsiteY41" fmla="*/ 2086187 h 2986299"/>
                        <a:gd name="connsiteX42" fmla="*/ 1239520 w 3316394"/>
                        <a:gd name="connsiteY42" fmla="*/ 2117937 h 2986299"/>
                        <a:gd name="connsiteX43" fmla="*/ 1294554 w 3316394"/>
                        <a:gd name="connsiteY43" fmla="*/ 2140374 h 2986299"/>
                        <a:gd name="connsiteX44" fmla="*/ 1332654 w 3316394"/>
                        <a:gd name="connsiteY44" fmla="*/ 2203027 h 2986299"/>
                        <a:gd name="connsiteX45" fmla="*/ 1398694 w 3316394"/>
                        <a:gd name="connsiteY45" fmla="*/ 2280497 h 2986299"/>
                        <a:gd name="connsiteX46" fmla="*/ 1496908 w 3316394"/>
                        <a:gd name="connsiteY46" fmla="*/ 2342303 h 2986299"/>
                        <a:gd name="connsiteX47" fmla="*/ 1579881 w 3316394"/>
                        <a:gd name="connsiteY47" fmla="*/ 2378710 h 2986299"/>
                        <a:gd name="connsiteX48" fmla="*/ 1623484 w 3316394"/>
                        <a:gd name="connsiteY48" fmla="*/ 2424007 h 2986299"/>
                        <a:gd name="connsiteX49" fmla="*/ 1669627 w 3316394"/>
                        <a:gd name="connsiteY49" fmla="*/ 2459143 h 2986299"/>
                        <a:gd name="connsiteX50" fmla="*/ 1684444 w 3316394"/>
                        <a:gd name="connsiteY50" fmla="*/ 2493010 h 2986299"/>
                        <a:gd name="connsiteX51" fmla="*/ 1703917 w 3316394"/>
                        <a:gd name="connsiteY51" fmla="*/ 2516294 h 2986299"/>
                        <a:gd name="connsiteX52" fmla="*/ 1723391 w 3316394"/>
                        <a:gd name="connsiteY52" fmla="*/ 2535767 h 2986299"/>
                        <a:gd name="connsiteX53" fmla="*/ 1734821 w 3316394"/>
                        <a:gd name="connsiteY53" fmla="*/ 2557357 h 2986299"/>
                        <a:gd name="connsiteX54" fmla="*/ 1731434 w 3316394"/>
                        <a:gd name="connsiteY54" fmla="*/ 2538307 h 2986299"/>
                        <a:gd name="connsiteX55" fmla="*/ 1736514 w 3316394"/>
                        <a:gd name="connsiteY55" fmla="*/ 2578947 h 2986299"/>
                        <a:gd name="connsiteX56" fmla="*/ 1772074 w 3316394"/>
                        <a:gd name="connsiteY56" fmla="*/ 2614507 h 2986299"/>
                        <a:gd name="connsiteX57" fmla="*/ 1858434 w 3316394"/>
                        <a:gd name="connsiteY57" fmla="*/ 2665307 h 2986299"/>
                        <a:gd name="connsiteX58" fmla="*/ 1924474 w 3316394"/>
                        <a:gd name="connsiteY58" fmla="*/ 2690707 h 2986299"/>
                        <a:gd name="connsiteX59" fmla="*/ 2026074 w 3316394"/>
                        <a:gd name="connsiteY59" fmla="*/ 2711027 h 2986299"/>
                        <a:gd name="connsiteX60" fmla="*/ 2081954 w 3316394"/>
                        <a:gd name="connsiteY60" fmla="*/ 2736427 h 2986299"/>
                        <a:gd name="connsiteX61" fmla="*/ 2269914 w 3316394"/>
                        <a:gd name="connsiteY61" fmla="*/ 2766907 h 2986299"/>
                        <a:gd name="connsiteX62" fmla="*/ 2432474 w 3316394"/>
                        <a:gd name="connsiteY62" fmla="*/ 2817707 h 2986299"/>
                        <a:gd name="connsiteX63" fmla="*/ 2564554 w 3316394"/>
                        <a:gd name="connsiteY63" fmla="*/ 2868507 h 2986299"/>
                        <a:gd name="connsiteX64" fmla="*/ 2681394 w 3316394"/>
                        <a:gd name="connsiteY64" fmla="*/ 2893907 h 2986299"/>
                        <a:gd name="connsiteX65" fmla="*/ 2849034 w 3316394"/>
                        <a:gd name="connsiteY65" fmla="*/ 2949787 h 2986299"/>
                        <a:gd name="connsiteX66" fmla="*/ 2931902 w 3316394"/>
                        <a:gd name="connsiteY66" fmla="*/ 2952644 h 2986299"/>
                        <a:gd name="connsiteX67" fmla="*/ 3036677 w 3316394"/>
                        <a:gd name="connsiteY67" fmla="*/ 2965980 h 2986299"/>
                        <a:gd name="connsiteX68" fmla="*/ 3316394 w 3316394"/>
                        <a:gd name="connsiteY68" fmla="*/ 2986299 h 2986299"/>
                        <a:gd name="connsiteX0" fmla="*/ 0 w 3316394"/>
                        <a:gd name="connsiteY0" fmla="*/ 0 h 2986299"/>
                        <a:gd name="connsiteX1" fmla="*/ 100331 w 3316394"/>
                        <a:gd name="connsiteY1" fmla="*/ 249767 h 2986299"/>
                        <a:gd name="connsiteX2" fmla="*/ 157903 w 3316394"/>
                        <a:gd name="connsiteY2" fmla="*/ 386080 h 2986299"/>
                        <a:gd name="connsiteX3" fmla="*/ 234104 w 3316394"/>
                        <a:gd name="connsiteY3" fmla="*/ 546100 h 2986299"/>
                        <a:gd name="connsiteX4" fmla="*/ 275167 w 3316394"/>
                        <a:gd name="connsiteY4" fmla="*/ 624417 h 2986299"/>
                        <a:gd name="connsiteX5" fmla="*/ 293371 w 3316394"/>
                        <a:gd name="connsiteY5" fmla="*/ 682413 h 2986299"/>
                        <a:gd name="connsiteX6" fmla="*/ 325544 w 3316394"/>
                        <a:gd name="connsiteY6" fmla="*/ 720513 h 2986299"/>
                        <a:gd name="connsiteX7" fmla="*/ 347134 w 3316394"/>
                        <a:gd name="connsiteY7" fmla="*/ 760307 h 2986299"/>
                        <a:gd name="connsiteX8" fmla="*/ 354754 w 3316394"/>
                        <a:gd name="connsiteY8" fmla="*/ 765387 h 2986299"/>
                        <a:gd name="connsiteX9" fmla="*/ 385234 w 3316394"/>
                        <a:gd name="connsiteY9" fmla="*/ 907627 h 2986299"/>
                        <a:gd name="connsiteX10" fmla="*/ 400474 w 3316394"/>
                        <a:gd name="connsiteY10" fmla="*/ 968587 h 2986299"/>
                        <a:gd name="connsiteX11" fmla="*/ 415714 w 3316394"/>
                        <a:gd name="connsiteY11" fmla="*/ 983827 h 2986299"/>
                        <a:gd name="connsiteX12" fmla="*/ 430954 w 3316394"/>
                        <a:gd name="connsiteY12" fmla="*/ 1024467 h 2986299"/>
                        <a:gd name="connsiteX13" fmla="*/ 481754 w 3316394"/>
                        <a:gd name="connsiteY13" fmla="*/ 1090507 h 2986299"/>
                        <a:gd name="connsiteX14" fmla="*/ 496994 w 3316394"/>
                        <a:gd name="connsiteY14" fmla="*/ 1156547 h 2986299"/>
                        <a:gd name="connsiteX15" fmla="*/ 522394 w 3316394"/>
                        <a:gd name="connsiteY15" fmla="*/ 1192107 h 2986299"/>
                        <a:gd name="connsiteX16" fmla="*/ 547794 w 3316394"/>
                        <a:gd name="connsiteY16" fmla="*/ 1268307 h 2986299"/>
                        <a:gd name="connsiteX17" fmla="*/ 563034 w 3316394"/>
                        <a:gd name="connsiteY17" fmla="*/ 1385147 h 2986299"/>
                        <a:gd name="connsiteX18" fmla="*/ 583354 w 3316394"/>
                        <a:gd name="connsiteY18" fmla="*/ 1435947 h 2986299"/>
                        <a:gd name="connsiteX19" fmla="*/ 608754 w 3316394"/>
                        <a:gd name="connsiteY19" fmla="*/ 1466427 h 2986299"/>
                        <a:gd name="connsiteX20" fmla="*/ 674794 w 3316394"/>
                        <a:gd name="connsiteY20" fmla="*/ 1562947 h 2986299"/>
                        <a:gd name="connsiteX21" fmla="*/ 705274 w 3316394"/>
                        <a:gd name="connsiteY21" fmla="*/ 1583267 h 2986299"/>
                        <a:gd name="connsiteX22" fmla="*/ 715434 w 3316394"/>
                        <a:gd name="connsiteY22" fmla="*/ 1603587 h 2986299"/>
                        <a:gd name="connsiteX23" fmla="*/ 730674 w 3316394"/>
                        <a:gd name="connsiteY23" fmla="*/ 1628987 h 2986299"/>
                        <a:gd name="connsiteX24" fmla="*/ 740834 w 3316394"/>
                        <a:gd name="connsiteY24" fmla="*/ 1654387 h 2986299"/>
                        <a:gd name="connsiteX25" fmla="*/ 786554 w 3316394"/>
                        <a:gd name="connsiteY25" fmla="*/ 1684867 h 2986299"/>
                        <a:gd name="connsiteX26" fmla="*/ 801794 w 3316394"/>
                        <a:gd name="connsiteY26" fmla="*/ 1705187 h 2986299"/>
                        <a:gd name="connsiteX27" fmla="*/ 811954 w 3316394"/>
                        <a:gd name="connsiteY27" fmla="*/ 1720427 h 2986299"/>
                        <a:gd name="connsiteX28" fmla="*/ 832274 w 3316394"/>
                        <a:gd name="connsiteY28" fmla="*/ 1730587 h 2986299"/>
                        <a:gd name="connsiteX29" fmla="*/ 857674 w 3316394"/>
                        <a:gd name="connsiteY29" fmla="*/ 1750907 h 2986299"/>
                        <a:gd name="connsiteX30" fmla="*/ 898314 w 3316394"/>
                        <a:gd name="connsiteY30" fmla="*/ 1796627 h 2986299"/>
                        <a:gd name="connsiteX31" fmla="*/ 923714 w 3316394"/>
                        <a:gd name="connsiteY31" fmla="*/ 1806787 h 2986299"/>
                        <a:gd name="connsiteX32" fmla="*/ 933874 w 3316394"/>
                        <a:gd name="connsiteY32" fmla="*/ 1822027 h 2986299"/>
                        <a:gd name="connsiteX33" fmla="*/ 969434 w 3316394"/>
                        <a:gd name="connsiteY33" fmla="*/ 1837267 h 2986299"/>
                        <a:gd name="connsiteX34" fmla="*/ 984674 w 3316394"/>
                        <a:gd name="connsiteY34" fmla="*/ 1862667 h 2986299"/>
                        <a:gd name="connsiteX35" fmla="*/ 1000231 w 3316394"/>
                        <a:gd name="connsiteY35" fmla="*/ 1905530 h 2986299"/>
                        <a:gd name="connsiteX36" fmla="*/ 1010074 w 3316394"/>
                        <a:gd name="connsiteY36" fmla="*/ 1908387 h 2986299"/>
                        <a:gd name="connsiteX37" fmla="*/ 1050714 w 3316394"/>
                        <a:gd name="connsiteY37" fmla="*/ 1938867 h 2986299"/>
                        <a:gd name="connsiteX38" fmla="*/ 1065954 w 3316394"/>
                        <a:gd name="connsiteY38" fmla="*/ 1969347 h 2986299"/>
                        <a:gd name="connsiteX39" fmla="*/ 1076114 w 3316394"/>
                        <a:gd name="connsiteY39" fmla="*/ 1999827 h 2986299"/>
                        <a:gd name="connsiteX40" fmla="*/ 1126914 w 3316394"/>
                        <a:gd name="connsiteY40" fmla="*/ 2050627 h 2986299"/>
                        <a:gd name="connsiteX41" fmla="*/ 1182794 w 3316394"/>
                        <a:gd name="connsiteY41" fmla="*/ 2086187 h 2986299"/>
                        <a:gd name="connsiteX42" fmla="*/ 1239520 w 3316394"/>
                        <a:gd name="connsiteY42" fmla="*/ 2117937 h 2986299"/>
                        <a:gd name="connsiteX43" fmla="*/ 1294554 w 3316394"/>
                        <a:gd name="connsiteY43" fmla="*/ 2140374 h 2986299"/>
                        <a:gd name="connsiteX44" fmla="*/ 1332654 w 3316394"/>
                        <a:gd name="connsiteY44" fmla="*/ 2203027 h 2986299"/>
                        <a:gd name="connsiteX45" fmla="*/ 1398694 w 3316394"/>
                        <a:gd name="connsiteY45" fmla="*/ 2280497 h 2986299"/>
                        <a:gd name="connsiteX46" fmla="*/ 1496908 w 3316394"/>
                        <a:gd name="connsiteY46" fmla="*/ 2342303 h 2986299"/>
                        <a:gd name="connsiteX47" fmla="*/ 1579881 w 3316394"/>
                        <a:gd name="connsiteY47" fmla="*/ 2378710 h 2986299"/>
                        <a:gd name="connsiteX48" fmla="*/ 1623484 w 3316394"/>
                        <a:gd name="connsiteY48" fmla="*/ 2424007 h 2986299"/>
                        <a:gd name="connsiteX49" fmla="*/ 1669627 w 3316394"/>
                        <a:gd name="connsiteY49" fmla="*/ 2459143 h 2986299"/>
                        <a:gd name="connsiteX50" fmla="*/ 1684444 w 3316394"/>
                        <a:gd name="connsiteY50" fmla="*/ 2493010 h 2986299"/>
                        <a:gd name="connsiteX51" fmla="*/ 1703917 w 3316394"/>
                        <a:gd name="connsiteY51" fmla="*/ 2516294 h 2986299"/>
                        <a:gd name="connsiteX52" fmla="*/ 1723391 w 3316394"/>
                        <a:gd name="connsiteY52" fmla="*/ 2535767 h 2986299"/>
                        <a:gd name="connsiteX53" fmla="*/ 1734821 w 3316394"/>
                        <a:gd name="connsiteY53" fmla="*/ 2557357 h 2986299"/>
                        <a:gd name="connsiteX54" fmla="*/ 1731434 w 3316394"/>
                        <a:gd name="connsiteY54" fmla="*/ 2538307 h 2986299"/>
                        <a:gd name="connsiteX55" fmla="*/ 1736514 w 3316394"/>
                        <a:gd name="connsiteY55" fmla="*/ 2578947 h 2986299"/>
                        <a:gd name="connsiteX56" fmla="*/ 1772074 w 3316394"/>
                        <a:gd name="connsiteY56" fmla="*/ 2614507 h 2986299"/>
                        <a:gd name="connsiteX57" fmla="*/ 1858434 w 3316394"/>
                        <a:gd name="connsiteY57" fmla="*/ 2665307 h 2986299"/>
                        <a:gd name="connsiteX58" fmla="*/ 1924474 w 3316394"/>
                        <a:gd name="connsiteY58" fmla="*/ 2690707 h 2986299"/>
                        <a:gd name="connsiteX59" fmla="*/ 2026074 w 3316394"/>
                        <a:gd name="connsiteY59" fmla="*/ 2711027 h 2986299"/>
                        <a:gd name="connsiteX60" fmla="*/ 2081954 w 3316394"/>
                        <a:gd name="connsiteY60" fmla="*/ 2736427 h 2986299"/>
                        <a:gd name="connsiteX61" fmla="*/ 2269914 w 3316394"/>
                        <a:gd name="connsiteY61" fmla="*/ 2766907 h 2986299"/>
                        <a:gd name="connsiteX62" fmla="*/ 2432474 w 3316394"/>
                        <a:gd name="connsiteY62" fmla="*/ 2817707 h 2986299"/>
                        <a:gd name="connsiteX63" fmla="*/ 2564554 w 3316394"/>
                        <a:gd name="connsiteY63" fmla="*/ 2868507 h 2986299"/>
                        <a:gd name="connsiteX64" fmla="*/ 2681394 w 3316394"/>
                        <a:gd name="connsiteY64" fmla="*/ 2893907 h 2986299"/>
                        <a:gd name="connsiteX65" fmla="*/ 2849034 w 3316394"/>
                        <a:gd name="connsiteY65" fmla="*/ 2949787 h 2986299"/>
                        <a:gd name="connsiteX66" fmla="*/ 2931902 w 3316394"/>
                        <a:gd name="connsiteY66" fmla="*/ 2952644 h 2986299"/>
                        <a:gd name="connsiteX67" fmla="*/ 3036677 w 3316394"/>
                        <a:gd name="connsiteY67" fmla="*/ 2965980 h 2986299"/>
                        <a:gd name="connsiteX68" fmla="*/ 3316394 w 3316394"/>
                        <a:gd name="connsiteY68" fmla="*/ 2986299 h 29862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</a:cxnLst>
                      <a:rect l="l" t="t" r="r" b="b"/>
                      <a:pathLst>
                        <a:path w="3316394" h="2986299" extrusionOk="0">
                          <a:moveTo>
                            <a:pt x="0" y="0"/>
                          </a:moveTo>
                          <a:cubicBezTo>
                            <a:pt x="3497" y="15818"/>
                            <a:pt x="64335" y="189053"/>
                            <a:pt x="100331" y="249767"/>
                          </a:cubicBezTo>
                          <a:cubicBezTo>
                            <a:pt x="133469" y="315550"/>
                            <a:pt x="134322" y="367503"/>
                            <a:pt x="157903" y="386080"/>
                          </a:cubicBezTo>
                          <a:cubicBezTo>
                            <a:pt x="179498" y="447369"/>
                            <a:pt x="213517" y="512141"/>
                            <a:pt x="234104" y="546100"/>
                          </a:cubicBezTo>
                          <a:cubicBezTo>
                            <a:pt x="252528" y="585210"/>
                            <a:pt x="246414" y="588021"/>
                            <a:pt x="275167" y="624417"/>
                          </a:cubicBezTo>
                          <a:cubicBezTo>
                            <a:pt x="284807" y="643384"/>
                            <a:pt x="285946" y="664399"/>
                            <a:pt x="293371" y="682413"/>
                          </a:cubicBezTo>
                          <a:cubicBezTo>
                            <a:pt x="298772" y="697970"/>
                            <a:pt x="315144" y="708887"/>
                            <a:pt x="325544" y="720513"/>
                          </a:cubicBezTo>
                          <a:cubicBezTo>
                            <a:pt x="334377" y="732281"/>
                            <a:pt x="352971" y="741310"/>
                            <a:pt x="347134" y="760307"/>
                          </a:cubicBezTo>
                          <a:cubicBezTo>
                            <a:pt x="346254" y="779389"/>
                            <a:pt x="351695" y="741625"/>
                            <a:pt x="354754" y="765387"/>
                          </a:cubicBezTo>
                          <a:cubicBezTo>
                            <a:pt x="358017" y="789441"/>
                            <a:pt x="382720" y="885943"/>
                            <a:pt x="385234" y="907627"/>
                          </a:cubicBezTo>
                          <a:cubicBezTo>
                            <a:pt x="389851" y="925735"/>
                            <a:pt x="393695" y="958160"/>
                            <a:pt x="400474" y="968587"/>
                          </a:cubicBezTo>
                          <a:cubicBezTo>
                            <a:pt x="403887" y="975321"/>
                            <a:pt x="411544" y="979862"/>
                            <a:pt x="415714" y="983827"/>
                          </a:cubicBezTo>
                          <a:cubicBezTo>
                            <a:pt x="423197" y="995270"/>
                            <a:pt x="424924" y="1008203"/>
                            <a:pt x="430954" y="1024467"/>
                          </a:cubicBezTo>
                          <a:cubicBezTo>
                            <a:pt x="449925" y="1062689"/>
                            <a:pt x="456325" y="1065186"/>
                            <a:pt x="481754" y="1090507"/>
                          </a:cubicBezTo>
                          <a:cubicBezTo>
                            <a:pt x="485532" y="1112428"/>
                            <a:pt x="487266" y="1132844"/>
                            <a:pt x="496994" y="1156547"/>
                          </a:cubicBezTo>
                          <a:cubicBezTo>
                            <a:pt x="502437" y="1169623"/>
                            <a:pt x="511977" y="1181322"/>
                            <a:pt x="522394" y="1192107"/>
                          </a:cubicBezTo>
                          <a:cubicBezTo>
                            <a:pt x="530435" y="1207881"/>
                            <a:pt x="546618" y="1261932"/>
                            <a:pt x="547794" y="1268307"/>
                          </a:cubicBezTo>
                          <a:cubicBezTo>
                            <a:pt x="552563" y="1314641"/>
                            <a:pt x="565502" y="1342075"/>
                            <a:pt x="563034" y="1385147"/>
                          </a:cubicBezTo>
                          <a:cubicBezTo>
                            <a:pt x="568313" y="1436812"/>
                            <a:pt x="550519" y="1426181"/>
                            <a:pt x="583354" y="1435947"/>
                          </a:cubicBezTo>
                          <a:cubicBezTo>
                            <a:pt x="592354" y="1447163"/>
                            <a:pt x="599224" y="1456599"/>
                            <a:pt x="608754" y="1466427"/>
                          </a:cubicBezTo>
                          <a:cubicBezTo>
                            <a:pt x="627696" y="1490774"/>
                            <a:pt x="645516" y="1538221"/>
                            <a:pt x="674794" y="1562947"/>
                          </a:cubicBezTo>
                          <a:cubicBezTo>
                            <a:pt x="686034" y="1573059"/>
                            <a:pt x="694292" y="1578975"/>
                            <a:pt x="705274" y="1583267"/>
                          </a:cubicBezTo>
                          <a:cubicBezTo>
                            <a:pt x="708128" y="1591109"/>
                            <a:pt x="711408" y="1596505"/>
                            <a:pt x="715434" y="1603587"/>
                          </a:cubicBezTo>
                          <a:cubicBezTo>
                            <a:pt x="721418" y="1612591"/>
                            <a:pt x="726222" y="1619414"/>
                            <a:pt x="730674" y="1628987"/>
                          </a:cubicBezTo>
                          <a:cubicBezTo>
                            <a:pt x="735473" y="1637597"/>
                            <a:pt x="733686" y="1647529"/>
                            <a:pt x="740834" y="1654387"/>
                          </a:cubicBezTo>
                          <a:cubicBezTo>
                            <a:pt x="752603" y="1670340"/>
                            <a:pt x="769818" y="1675869"/>
                            <a:pt x="786554" y="1684867"/>
                          </a:cubicBezTo>
                          <a:cubicBezTo>
                            <a:pt x="792305" y="1691136"/>
                            <a:pt x="797484" y="1697236"/>
                            <a:pt x="801794" y="1705187"/>
                          </a:cubicBezTo>
                          <a:cubicBezTo>
                            <a:pt x="804301" y="1709756"/>
                            <a:pt x="808308" y="1715492"/>
                            <a:pt x="811954" y="1720427"/>
                          </a:cubicBezTo>
                          <a:cubicBezTo>
                            <a:pt x="816379" y="1726056"/>
                            <a:pt x="826090" y="1726704"/>
                            <a:pt x="832274" y="1730587"/>
                          </a:cubicBezTo>
                          <a:cubicBezTo>
                            <a:pt x="842409" y="1736380"/>
                            <a:pt x="849692" y="1744418"/>
                            <a:pt x="857674" y="1750907"/>
                          </a:cubicBezTo>
                          <a:cubicBezTo>
                            <a:pt x="860190" y="1752148"/>
                            <a:pt x="889146" y="1789640"/>
                            <a:pt x="898314" y="1796627"/>
                          </a:cubicBezTo>
                          <a:cubicBezTo>
                            <a:pt x="907801" y="1801516"/>
                            <a:pt x="915546" y="1803710"/>
                            <a:pt x="923714" y="1806787"/>
                          </a:cubicBezTo>
                          <a:cubicBezTo>
                            <a:pt x="927798" y="1812535"/>
                            <a:pt x="929275" y="1818341"/>
                            <a:pt x="933874" y="1822027"/>
                          </a:cubicBezTo>
                          <a:cubicBezTo>
                            <a:pt x="943343" y="1830089"/>
                            <a:pt x="957426" y="1831837"/>
                            <a:pt x="969434" y="1837267"/>
                          </a:cubicBezTo>
                          <a:cubicBezTo>
                            <a:pt x="973944" y="1846300"/>
                            <a:pt x="980923" y="1855007"/>
                            <a:pt x="984674" y="1862667"/>
                          </a:cubicBezTo>
                          <a:cubicBezTo>
                            <a:pt x="991128" y="1871298"/>
                            <a:pt x="994688" y="1895557"/>
                            <a:pt x="1000231" y="1905530"/>
                          </a:cubicBezTo>
                          <a:cubicBezTo>
                            <a:pt x="1002163" y="1912311"/>
                            <a:pt x="1005896" y="1902960"/>
                            <a:pt x="1010074" y="1908387"/>
                          </a:cubicBezTo>
                          <a:cubicBezTo>
                            <a:pt x="1014777" y="1914909"/>
                            <a:pt x="1040385" y="1931380"/>
                            <a:pt x="1050714" y="1938867"/>
                          </a:cubicBezTo>
                          <a:cubicBezTo>
                            <a:pt x="1075659" y="2002337"/>
                            <a:pt x="1051115" y="1912219"/>
                            <a:pt x="1065954" y="1969347"/>
                          </a:cubicBezTo>
                          <a:cubicBezTo>
                            <a:pt x="1068845" y="1979668"/>
                            <a:pt x="1070693" y="1989716"/>
                            <a:pt x="1076114" y="1999827"/>
                          </a:cubicBezTo>
                          <a:cubicBezTo>
                            <a:pt x="1087753" y="2016571"/>
                            <a:pt x="1108622" y="2037176"/>
                            <a:pt x="1126914" y="2050627"/>
                          </a:cubicBezTo>
                          <a:cubicBezTo>
                            <a:pt x="1143412" y="2063267"/>
                            <a:pt x="1164910" y="2073593"/>
                            <a:pt x="1182794" y="2086187"/>
                          </a:cubicBezTo>
                          <a:cubicBezTo>
                            <a:pt x="1203149" y="2096156"/>
                            <a:pt x="1220885" y="2112158"/>
                            <a:pt x="1239520" y="2117937"/>
                          </a:cubicBezTo>
                          <a:cubicBezTo>
                            <a:pt x="1249149" y="2120212"/>
                            <a:pt x="1279536" y="2124299"/>
                            <a:pt x="1294554" y="2140374"/>
                          </a:cubicBezTo>
                          <a:cubicBezTo>
                            <a:pt x="1309329" y="2158266"/>
                            <a:pt x="1312859" y="2177061"/>
                            <a:pt x="1332654" y="2203027"/>
                          </a:cubicBezTo>
                          <a:cubicBezTo>
                            <a:pt x="1351214" y="2227350"/>
                            <a:pt x="1363694" y="2259416"/>
                            <a:pt x="1398694" y="2280497"/>
                          </a:cubicBezTo>
                          <a:cubicBezTo>
                            <a:pt x="1420663" y="2305607"/>
                            <a:pt x="1466539" y="2317405"/>
                            <a:pt x="1496908" y="2342303"/>
                          </a:cubicBezTo>
                          <a:cubicBezTo>
                            <a:pt x="1522934" y="2360220"/>
                            <a:pt x="1558738" y="2365808"/>
                            <a:pt x="1579881" y="2378710"/>
                          </a:cubicBezTo>
                          <a:cubicBezTo>
                            <a:pt x="1599402" y="2390947"/>
                            <a:pt x="1609077" y="2410652"/>
                            <a:pt x="1623484" y="2424007"/>
                          </a:cubicBezTo>
                          <a:cubicBezTo>
                            <a:pt x="1635861" y="2437165"/>
                            <a:pt x="1654654" y="2453737"/>
                            <a:pt x="1669627" y="2459143"/>
                          </a:cubicBezTo>
                          <a:cubicBezTo>
                            <a:pt x="1711217" y="2528860"/>
                            <a:pt x="1678893" y="2481404"/>
                            <a:pt x="1684444" y="2493010"/>
                          </a:cubicBezTo>
                          <a:cubicBezTo>
                            <a:pt x="1689433" y="2503589"/>
                            <a:pt x="1696690" y="2511006"/>
                            <a:pt x="1703917" y="2516294"/>
                          </a:cubicBezTo>
                          <a:cubicBezTo>
                            <a:pt x="1709265" y="2523695"/>
                            <a:pt x="1718861" y="2530627"/>
                            <a:pt x="1723391" y="2535767"/>
                          </a:cubicBezTo>
                          <a:cubicBezTo>
                            <a:pt x="1728277" y="2542565"/>
                            <a:pt x="1733468" y="2556605"/>
                            <a:pt x="1734821" y="2557357"/>
                          </a:cubicBezTo>
                          <a:cubicBezTo>
                            <a:pt x="1736571" y="2556995"/>
                            <a:pt x="1731705" y="2534134"/>
                            <a:pt x="1731434" y="2538307"/>
                          </a:cubicBezTo>
                          <a:cubicBezTo>
                            <a:pt x="1732656" y="2541258"/>
                            <a:pt x="1730746" y="2566345"/>
                            <a:pt x="1736514" y="2578947"/>
                          </a:cubicBezTo>
                          <a:cubicBezTo>
                            <a:pt x="1744968" y="2596929"/>
                            <a:pt x="1759707" y="2603246"/>
                            <a:pt x="1772074" y="2614507"/>
                          </a:cubicBezTo>
                          <a:cubicBezTo>
                            <a:pt x="1809453" y="2645323"/>
                            <a:pt x="1815411" y="2646350"/>
                            <a:pt x="1858434" y="2665307"/>
                          </a:cubicBezTo>
                          <a:cubicBezTo>
                            <a:pt x="1878757" y="2674402"/>
                            <a:pt x="1905628" y="2687979"/>
                            <a:pt x="1924474" y="2690707"/>
                          </a:cubicBezTo>
                          <a:cubicBezTo>
                            <a:pt x="1943249" y="2697365"/>
                            <a:pt x="2011383" y="2707417"/>
                            <a:pt x="2026074" y="2711027"/>
                          </a:cubicBezTo>
                          <a:cubicBezTo>
                            <a:pt x="2045428" y="2717749"/>
                            <a:pt x="2063830" y="2731808"/>
                            <a:pt x="2081954" y="2736427"/>
                          </a:cubicBezTo>
                          <a:cubicBezTo>
                            <a:pt x="2170661" y="2753676"/>
                            <a:pt x="2202336" y="2758357"/>
                            <a:pt x="2269914" y="2766907"/>
                          </a:cubicBezTo>
                          <a:cubicBezTo>
                            <a:pt x="2303891" y="2776822"/>
                            <a:pt x="2393372" y="2810527"/>
                            <a:pt x="2432474" y="2817707"/>
                          </a:cubicBezTo>
                          <a:cubicBezTo>
                            <a:pt x="2457608" y="2827268"/>
                            <a:pt x="2533919" y="2857933"/>
                            <a:pt x="2564554" y="2868507"/>
                          </a:cubicBezTo>
                          <a:cubicBezTo>
                            <a:pt x="2603143" y="2874895"/>
                            <a:pt x="2648276" y="2875656"/>
                            <a:pt x="2681394" y="2893907"/>
                          </a:cubicBezTo>
                          <a:cubicBezTo>
                            <a:pt x="2813013" y="2959801"/>
                            <a:pt x="2760872" y="2933028"/>
                            <a:pt x="2849034" y="2949787"/>
                          </a:cubicBezTo>
                          <a:cubicBezTo>
                            <a:pt x="2870732" y="2944945"/>
                            <a:pt x="2901281" y="2948417"/>
                            <a:pt x="2931902" y="2952644"/>
                          </a:cubicBezTo>
                          <a:cubicBezTo>
                            <a:pt x="2965160" y="2956241"/>
                            <a:pt x="3028857" y="2968480"/>
                            <a:pt x="3036677" y="2965980"/>
                          </a:cubicBezTo>
                          <a:cubicBezTo>
                            <a:pt x="3051158" y="2960903"/>
                            <a:pt x="3305492" y="2985355"/>
                            <a:pt x="3316394" y="2986299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538" name="Freeform: Shape 14537">
              <a:extLst>
                <a:ext uri="{FF2B5EF4-FFF2-40B4-BE49-F238E27FC236}">
                  <a16:creationId xmlns:a16="http://schemas.microsoft.com/office/drawing/2014/main" id="{AE8A8527-930E-3CDD-2D8B-76DB2E7F3C20}"/>
                </a:ext>
              </a:extLst>
            </p:cNvPr>
            <p:cNvSpPr/>
            <p:nvPr/>
          </p:nvSpPr>
          <p:spPr>
            <a:xfrm>
              <a:off x="7701686" y="2892280"/>
              <a:ext cx="1863059" cy="2429159"/>
            </a:xfrm>
            <a:custGeom>
              <a:avLst/>
              <a:gdLst>
                <a:gd name="connsiteX0" fmla="*/ 0 w 1863059"/>
                <a:gd name="connsiteY0" fmla="*/ 0 h 2429159"/>
                <a:gd name="connsiteX1" fmla="*/ 53788 w 1863059"/>
                <a:gd name="connsiteY1" fmla="*/ 159995 h 2429159"/>
                <a:gd name="connsiteX2" fmla="*/ 136530 w 1863059"/>
                <a:gd name="connsiteY2" fmla="*/ 277373 h 2429159"/>
                <a:gd name="connsiteX3" fmla="*/ 186560 w 1863059"/>
                <a:gd name="connsiteY3" fmla="*/ 315858 h 2429159"/>
                <a:gd name="connsiteX4" fmla="*/ 228894 w 1863059"/>
                <a:gd name="connsiteY4" fmla="*/ 365889 h 2429159"/>
                <a:gd name="connsiteX5" fmla="*/ 240440 w 1863059"/>
                <a:gd name="connsiteY5" fmla="*/ 388980 h 2429159"/>
                <a:gd name="connsiteX6" fmla="*/ 328955 w 1863059"/>
                <a:gd name="connsiteY6" fmla="*/ 439010 h 2429159"/>
                <a:gd name="connsiteX7" fmla="*/ 371288 w 1863059"/>
                <a:gd name="connsiteY7" fmla="*/ 462101 h 2429159"/>
                <a:gd name="connsiteX8" fmla="*/ 402076 w 1863059"/>
                <a:gd name="connsiteY8" fmla="*/ 481343 h 2429159"/>
                <a:gd name="connsiteX9" fmla="*/ 436712 w 1863059"/>
                <a:gd name="connsiteY9" fmla="*/ 515980 h 2429159"/>
                <a:gd name="connsiteX10" fmla="*/ 482894 w 1863059"/>
                <a:gd name="connsiteY10" fmla="*/ 542919 h 2429159"/>
                <a:gd name="connsiteX11" fmla="*/ 559864 w 1863059"/>
                <a:gd name="connsiteY11" fmla="*/ 616040 h 2429159"/>
                <a:gd name="connsiteX12" fmla="*/ 636833 w 1863059"/>
                <a:gd name="connsiteY12" fmla="*/ 681464 h 2429159"/>
                <a:gd name="connsiteX13" fmla="*/ 667622 w 1863059"/>
                <a:gd name="connsiteY13" fmla="*/ 708403 h 2429159"/>
                <a:gd name="connsiteX14" fmla="*/ 698410 w 1863059"/>
                <a:gd name="connsiteY14" fmla="*/ 750737 h 2429159"/>
                <a:gd name="connsiteX15" fmla="*/ 863894 w 1863059"/>
                <a:gd name="connsiteY15" fmla="*/ 877737 h 2429159"/>
                <a:gd name="connsiteX16" fmla="*/ 918254 w 1863059"/>
                <a:gd name="connsiteY16" fmla="*/ 932096 h 2429159"/>
                <a:gd name="connsiteX17" fmla="*/ 952410 w 1863059"/>
                <a:gd name="connsiteY17" fmla="*/ 962403 h 2429159"/>
                <a:gd name="connsiteX18" fmla="*/ 1057763 w 1863059"/>
                <a:gd name="connsiteY18" fmla="*/ 1047071 h 2429159"/>
                <a:gd name="connsiteX19" fmla="*/ 1148683 w 1863059"/>
                <a:gd name="connsiteY19" fmla="*/ 1131737 h 2429159"/>
                <a:gd name="connsiteX20" fmla="*/ 1164076 w 1863059"/>
                <a:gd name="connsiteY20" fmla="*/ 1166374 h 2429159"/>
                <a:gd name="connsiteX21" fmla="*/ 1241046 w 1863059"/>
                <a:gd name="connsiteY21" fmla="*/ 1247192 h 2429159"/>
                <a:gd name="connsiteX22" fmla="*/ 1275683 w 1863059"/>
                <a:gd name="connsiteY22" fmla="*/ 1277980 h 2429159"/>
                <a:gd name="connsiteX23" fmla="*/ 1287228 w 1863059"/>
                <a:gd name="connsiteY23" fmla="*/ 1293374 h 2429159"/>
                <a:gd name="connsiteX24" fmla="*/ 1333410 w 1863059"/>
                <a:gd name="connsiteY24" fmla="*/ 1312616 h 2429159"/>
                <a:gd name="connsiteX25" fmla="*/ 1360349 w 1863059"/>
                <a:gd name="connsiteY25" fmla="*/ 1324162 h 2429159"/>
                <a:gd name="connsiteX26" fmla="*/ 1394986 w 1863059"/>
                <a:gd name="connsiteY26" fmla="*/ 1343404 h 2429159"/>
                <a:gd name="connsiteX27" fmla="*/ 1448865 w 1863059"/>
                <a:gd name="connsiteY27" fmla="*/ 1347253 h 2429159"/>
                <a:gd name="connsiteX28" fmla="*/ 1468107 w 1863059"/>
                <a:gd name="connsiteY28" fmla="*/ 1354949 h 2429159"/>
                <a:gd name="connsiteX29" fmla="*/ 1475804 w 1863059"/>
                <a:gd name="connsiteY29" fmla="*/ 1366495 h 2429159"/>
                <a:gd name="connsiteX30" fmla="*/ 1498895 w 1863059"/>
                <a:gd name="connsiteY30" fmla="*/ 1408828 h 2429159"/>
                <a:gd name="connsiteX31" fmla="*/ 1514288 w 1863059"/>
                <a:gd name="connsiteY31" fmla="*/ 1412676 h 2429159"/>
                <a:gd name="connsiteX32" fmla="*/ 1521986 w 1863059"/>
                <a:gd name="connsiteY32" fmla="*/ 1424222 h 2429159"/>
                <a:gd name="connsiteX33" fmla="*/ 1537379 w 1863059"/>
                <a:gd name="connsiteY33" fmla="*/ 1443465 h 2429159"/>
                <a:gd name="connsiteX34" fmla="*/ 1564319 w 1863059"/>
                <a:gd name="connsiteY34" fmla="*/ 1489646 h 2429159"/>
                <a:gd name="connsiteX35" fmla="*/ 1610501 w 1863059"/>
                <a:gd name="connsiteY35" fmla="*/ 1624344 h 2429159"/>
                <a:gd name="connsiteX36" fmla="*/ 1625895 w 1863059"/>
                <a:gd name="connsiteY36" fmla="*/ 1647435 h 2429159"/>
                <a:gd name="connsiteX37" fmla="*/ 1629743 w 1863059"/>
                <a:gd name="connsiteY37" fmla="*/ 1732101 h 2429159"/>
                <a:gd name="connsiteX38" fmla="*/ 1633592 w 1863059"/>
                <a:gd name="connsiteY38" fmla="*/ 1778283 h 2429159"/>
                <a:gd name="connsiteX39" fmla="*/ 1629743 w 1863059"/>
                <a:gd name="connsiteY39" fmla="*/ 1878344 h 2429159"/>
                <a:gd name="connsiteX40" fmla="*/ 1641288 w 1863059"/>
                <a:gd name="connsiteY40" fmla="*/ 2028435 h 2429159"/>
                <a:gd name="connsiteX41" fmla="*/ 1648986 w 1863059"/>
                <a:gd name="connsiteY41" fmla="*/ 2063071 h 2429159"/>
                <a:gd name="connsiteX42" fmla="*/ 1656683 w 1863059"/>
                <a:gd name="connsiteY42" fmla="*/ 2093858 h 2429159"/>
                <a:gd name="connsiteX43" fmla="*/ 1664379 w 1863059"/>
                <a:gd name="connsiteY43" fmla="*/ 2120798 h 2429159"/>
                <a:gd name="connsiteX44" fmla="*/ 1668228 w 1863059"/>
                <a:gd name="connsiteY44" fmla="*/ 2143889 h 2429159"/>
                <a:gd name="connsiteX45" fmla="*/ 1656683 w 1863059"/>
                <a:gd name="connsiteY45" fmla="*/ 2209313 h 2429159"/>
                <a:gd name="connsiteX46" fmla="*/ 1656683 w 1863059"/>
                <a:gd name="connsiteY46" fmla="*/ 2286283 h 2429159"/>
                <a:gd name="connsiteX47" fmla="*/ 1660531 w 1863059"/>
                <a:gd name="connsiteY47" fmla="*/ 2328617 h 2429159"/>
                <a:gd name="connsiteX48" fmla="*/ 1664379 w 1863059"/>
                <a:gd name="connsiteY48" fmla="*/ 2340162 h 2429159"/>
                <a:gd name="connsiteX49" fmla="*/ 1675925 w 1863059"/>
                <a:gd name="connsiteY49" fmla="*/ 2347858 h 2429159"/>
                <a:gd name="connsiteX50" fmla="*/ 1863059 w 1863059"/>
                <a:gd name="connsiteY50" fmla="*/ 2429159 h 24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63059" h="2429159" extrusionOk="0">
                  <a:moveTo>
                    <a:pt x="0" y="0"/>
                  </a:moveTo>
                  <a:cubicBezTo>
                    <a:pt x="-3043" y="-2803"/>
                    <a:pt x="41825" y="116214"/>
                    <a:pt x="53788" y="159995"/>
                  </a:cubicBezTo>
                  <a:cubicBezTo>
                    <a:pt x="78802" y="204909"/>
                    <a:pt x="120304" y="251283"/>
                    <a:pt x="136530" y="277373"/>
                  </a:cubicBezTo>
                  <a:cubicBezTo>
                    <a:pt x="148266" y="280114"/>
                    <a:pt x="74930" y="236698"/>
                    <a:pt x="186560" y="315858"/>
                  </a:cubicBezTo>
                  <a:cubicBezTo>
                    <a:pt x="213582" y="336108"/>
                    <a:pt x="211395" y="334923"/>
                    <a:pt x="228894" y="365889"/>
                  </a:cubicBezTo>
                  <a:cubicBezTo>
                    <a:pt x="232481" y="374846"/>
                    <a:pt x="234734" y="383098"/>
                    <a:pt x="240440" y="388980"/>
                  </a:cubicBezTo>
                  <a:cubicBezTo>
                    <a:pt x="277829" y="422816"/>
                    <a:pt x="291481" y="418851"/>
                    <a:pt x="328955" y="439010"/>
                  </a:cubicBezTo>
                  <a:cubicBezTo>
                    <a:pt x="344924" y="446168"/>
                    <a:pt x="358044" y="453885"/>
                    <a:pt x="371288" y="462101"/>
                  </a:cubicBezTo>
                  <a:cubicBezTo>
                    <a:pt x="380919" y="465777"/>
                    <a:pt x="392550" y="474936"/>
                    <a:pt x="402076" y="481343"/>
                  </a:cubicBezTo>
                  <a:cubicBezTo>
                    <a:pt x="412624" y="493407"/>
                    <a:pt x="423584" y="506726"/>
                    <a:pt x="436712" y="515980"/>
                  </a:cubicBezTo>
                  <a:cubicBezTo>
                    <a:pt x="448830" y="527371"/>
                    <a:pt x="469665" y="535219"/>
                    <a:pt x="482894" y="542919"/>
                  </a:cubicBezTo>
                  <a:cubicBezTo>
                    <a:pt x="509911" y="566329"/>
                    <a:pt x="537256" y="599400"/>
                    <a:pt x="559864" y="616040"/>
                  </a:cubicBezTo>
                  <a:cubicBezTo>
                    <a:pt x="589943" y="638436"/>
                    <a:pt x="611191" y="660715"/>
                    <a:pt x="636833" y="681464"/>
                  </a:cubicBezTo>
                  <a:cubicBezTo>
                    <a:pt x="645694" y="692617"/>
                    <a:pt x="657783" y="698160"/>
                    <a:pt x="667622" y="708403"/>
                  </a:cubicBezTo>
                  <a:cubicBezTo>
                    <a:pt x="680606" y="719926"/>
                    <a:pt x="684000" y="735835"/>
                    <a:pt x="698410" y="750737"/>
                  </a:cubicBezTo>
                  <a:cubicBezTo>
                    <a:pt x="722746" y="767213"/>
                    <a:pt x="825333" y="840174"/>
                    <a:pt x="863894" y="877737"/>
                  </a:cubicBezTo>
                  <a:cubicBezTo>
                    <a:pt x="900164" y="910206"/>
                    <a:pt x="901972" y="923042"/>
                    <a:pt x="918254" y="932096"/>
                  </a:cubicBezTo>
                  <a:cubicBezTo>
                    <a:pt x="931244" y="950380"/>
                    <a:pt x="928706" y="945015"/>
                    <a:pt x="952410" y="962403"/>
                  </a:cubicBezTo>
                  <a:cubicBezTo>
                    <a:pt x="976734" y="980053"/>
                    <a:pt x="996142" y="1022249"/>
                    <a:pt x="1057763" y="1047071"/>
                  </a:cubicBezTo>
                  <a:cubicBezTo>
                    <a:pt x="1081200" y="1068426"/>
                    <a:pt x="1129744" y="1115519"/>
                    <a:pt x="1148683" y="1131737"/>
                  </a:cubicBezTo>
                  <a:cubicBezTo>
                    <a:pt x="1167044" y="1151069"/>
                    <a:pt x="1155221" y="1156386"/>
                    <a:pt x="1164076" y="1166374"/>
                  </a:cubicBezTo>
                  <a:cubicBezTo>
                    <a:pt x="1203718" y="1232134"/>
                    <a:pt x="1199040" y="1201374"/>
                    <a:pt x="1241046" y="1247192"/>
                  </a:cubicBezTo>
                  <a:cubicBezTo>
                    <a:pt x="1273389" y="1276914"/>
                    <a:pt x="1230474" y="1258438"/>
                    <a:pt x="1275683" y="1277980"/>
                  </a:cubicBezTo>
                  <a:cubicBezTo>
                    <a:pt x="1279147" y="1284099"/>
                    <a:pt x="1283419" y="1288965"/>
                    <a:pt x="1287228" y="1293374"/>
                  </a:cubicBezTo>
                  <a:cubicBezTo>
                    <a:pt x="1298270" y="1307072"/>
                    <a:pt x="1321072" y="1305917"/>
                    <a:pt x="1333410" y="1312616"/>
                  </a:cubicBezTo>
                  <a:cubicBezTo>
                    <a:pt x="1343669" y="1316385"/>
                    <a:pt x="1349393" y="1320431"/>
                    <a:pt x="1360349" y="1324162"/>
                  </a:cubicBezTo>
                  <a:cubicBezTo>
                    <a:pt x="1361884" y="1325944"/>
                    <a:pt x="1389614" y="1342652"/>
                    <a:pt x="1394986" y="1343404"/>
                  </a:cubicBezTo>
                  <a:cubicBezTo>
                    <a:pt x="1414412" y="1346094"/>
                    <a:pt x="1430247" y="1345797"/>
                    <a:pt x="1448865" y="1347253"/>
                  </a:cubicBezTo>
                  <a:cubicBezTo>
                    <a:pt x="1455710" y="1349589"/>
                    <a:pt x="1462764" y="1350617"/>
                    <a:pt x="1468107" y="1354949"/>
                  </a:cubicBezTo>
                  <a:cubicBezTo>
                    <a:pt x="1472296" y="1357305"/>
                    <a:pt x="1473072" y="1362273"/>
                    <a:pt x="1475804" y="1366495"/>
                  </a:cubicBezTo>
                  <a:cubicBezTo>
                    <a:pt x="1480318" y="1374042"/>
                    <a:pt x="1488916" y="1401303"/>
                    <a:pt x="1498895" y="1408828"/>
                  </a:cubicBezTo>
                  <a:cubicBezTo>
                    <a:pt x="1503540" y="1412654"/>
                    <a:pt x="1509033" y="1411518"/>
                    <a:pt x="1514288" y="1412676"/>
                  </a:cubicBezTo>
                  <a:cubicBezTo>
                    <a:pt x="1517689" y="1416196"/>
                    <a:pt x="1519773" y="1420240"/>
                    <a:pt x="1521986" y="1424222"/>
                  </a:cubicBezTo>
                  <a:cubicBezTo>
                    <a:pt x="1527456" y="1429851"/>
                    <a:pt x="1532177" y="1436689"/>
                    <a:pt x="1537379" y="1443465"/>
                  </a:cubicBezTo>
                  <a:cubicBezTo>
                    <a:pt x="1544221" y="1457087"/>
                    <a:pt x="1560190" y="1471793"/>
                    <a:pt x="1564319" y="1489646"/>
                  </a:cubicBezTo>
                  <a:cubicBezTo>
                    <a:pt x="1571006" y="1523590"/>
                    <a:pt x="1591188" y="1581984"/>
                    <a:pt x="1610501" y="1624344"/>
                  </a:cubicBezTo>
                  <a:cubicBezTo>
                    <a:pt x="1613130" y="1632799"/>
                    <a:pt x="1621764" y="1637801"/>
                    <a:pt x="1625895" y="1647435"/>
                  </a:cubicBezTo>
                  <a:cubicBezTo>
                    <a:pt x="1620761" y="1674764"/>
                    <a:pt x="1627146" y="1707100"/>
                    <a:pt x="1629743" y="1732101"/>
                  </a:cubicBezTo>
                  <a:cubicBezTo>
                    <a:pt x="1629630" y="1747800"/>
                    <a:pt x="1634394" y="1764712"/>
                    <a:pt x="1633592" y="1778283"/>
                  </a:cubicBezTo>
                  <a:cubicBezTo>
                    <a:pt x="1631607" y="1811222"/>
                    <a:pt x="1627217" y="1851406"/>
                    <a:pt x="1629743" y="1878344"/>
                  </a:cubicBezTo>
                  <a:cubicBezTo>
                    <a:pt x="1635021" y="1930411"/>
                    <a:pt x="1632720" y="1978474"/>
                    <a:pt x="1641288" y="2028435"/>
                  </a:cubicBezTo>
                  <a:cubicBezTo>
                    <a:pt x="1644025" y="2038724"/>
                    <a:pt x="1643564" y="2051121"/>
                    <a:pt x="1648986" y="2063071"/>
                  </a:cubicBezTo>
                  <a:cubicBezTo>
                    <a:pt x="1651429" y="2074024"/>
                    <a:pt x="1653702" y="2085318"/>
                    <a:pt x="1656683" y="2093858"/>
                  </a:cubicBezTo>
                  <a:cubicBezTo>
                    <a:pt x="1658799" y="2104199"/>
                    <a:pt x="1661906" y="2111328"/>
                    <a:pt x="1664379" y="2120798"/>
                  </a:cubicBezTo>
                  <a:cubicBezTo>
                    <a:pt x="1666413" y="2127042"/>
                    <a:pt x="1667041" y="2135962"/>
                    <a:pt x="1668228" y="2143889"/>
                  </a:cubicBezTo>
                  <a:cubicBezTo>
                    <a:pt x="1661581" y="2164779"/>
                    <a:pt x="1653443" y="2188675"/>
                    <a:pt x="1656683" y="2209313"/>
                  </a:cubicBezTo>
                  <a:cubicBezTo>
                    <a:pt x="1651648" y="2335725"/>
                    <a:pt x="1671711" y="2219444"/>
                    <a:pt x="1656683" y="2286283"/>
                  </a:cubicBezTo>
                  <a:cubicBezTo>
                    <a:pt x="1657755" y="2300152"/>
                    <a:pt x="1660607" y="2312783"/>
                    <a:pt x="1660531" y="2328617"/>
                  </a:cubicBezTo>
                  <a:cubicBezTo>
                    <a:pt x="1660977" y="2333019"/>
                    <a:pt x="1661979" y="2337271"/>
                    <a:pt x="1664379" y="2340162"/>
                  </a:cubicBezTo>
                  <a:cubicBezTo>
                    <a:pt x="1668184" y="2343727"/>
                    <a:pt x="1672438" y="2345561"/>
                    <a:pt x="1675925" y="2347858"/>
                  </a:cubicBezTo>
                  <a:cubicBezTo>
                    <a:pt x="1681025" y="2350112"/>
                    <a:pt x="1858505" y="2426797"/>
                    <a:pt x="1863059" y="2429159"/>
                  </a:cubicBezTo>
                </a:path>
              </a:pathLst>
            </a:custGeom>
            <a:noFill/>
            <a:ln w="25400" cap="flat" cmpd="sng" algn="ctr">
              <a:solidFill>
                <a:srgbClr val="8EC423">
                  <a:shade val="50000"/>
                </a:srgbClr>
              </a:solidFill>
              <a:prstDash val="dash"/>
              <a:miter lim="800000"/>
              <a:extLst>
                <a:ext uri="{C807C97D-BFC1-408E-A445-0C87EB9F89A2}">
                  <ask:lineSketchStyleProps xmlns:ask="http://schemas.microsoft.com/office/drawing/2018/sketchyshapes" sd="1359040202">
                    <a:custGeom>
                      <a:avLst/>
                      <a:gdLst>
                        <a:gd name="connsiteX0" fmla="*/ 0 w 1752600"/>
                        <a:gd name="connsiteY0" fmla="*/ 0 h 2336800"/>
                        <a:gd name="connsiteX1" fmla="*/ 8466 w 1752600"/>
                        <a:gd name="connsiteY1" fmla="*/ 21167 h 2336800"/>
                        <a:gd name="connsiteX2" fmla="*/ 42333 w 1752600"/>
                        <a:gd name="connsiteY2" fmla="*/ 50800 h 2336800"/>
                        <a:gd name="connsiteX3" fmla="*/ 97366 w 1752600"/>
                        <a:gd name="connsiteY3" fmla="*/ 93133 h 2336800"/>
                        <a:gd name="connsiteX4" fmla="*/ 143933 w 1752600"/>
                        <a:gd name="connsiteY4" fmla="*/ 148167 h 2336800"/>
                        <a:gd name="connsiteX5" fmla="*/ 156633 w 1752600"/>
                        <a:gd name="connsiteY5" fmla="*/ 173567 h 2336800"/>
                        <a:gd name="connsiteX6" fmla="*/ 254000 w 1752600"/>
                        <a:gd name="connsiteY6" fmla="*/ 228600 h 2336800"/>
                        <a:gd name="connsiteX7" fmla="*/ 300566 w 1752600"/>
                        <a:gd name="connsiteY7" fmla="*/ 254000 h 2336800"/>
                        <a:gd name="connsiteX8" fmla="*/ 334433 w 1752600"/>
                        <a:gd name="connsiteY8" fmla="*/ 275167 h 2336800"/>
                        <a:gd name="connsiteX9" fmla="*/ 372533 w 1752600"/>
                        <a:gd name="connsiteY9" fmla="*/ 313267 h 2336800"/>
                        <a:gd name="connsiteX10" fmla="*/ 423333 w 1752600"/>
                        <a:gd name="connsiteY10" fmla="*/ 342900 h 2336800"/>
                        <a:gd name="connsiteX11" fmla="*/ 508000 w 1752600"/>
                        <a:gd name="connsiteY11" fmla="*/ 423333 h 2336800"/>
                        <a:gd name="connsiteX12" fmla="*/ 592666 w 1752600"/>
                        <a:gd name="connsiteY12" fmla="*/ 495300 h 2336800"/>
                        <a:gd name="connsiteX13" fmla="*/ 626533 w 1752600"/>
                        <a:gd name="connsiteY13" fmla="*/ 524933 h 2336800"/>
                        <a:gd name="connsiteX14" fmla="*/ 660400 w 1752600"/>
                        <a:gd name="connsiteY14" fmla="*/ 571500 h 2336800"/>
                        <a:gd name="connsiteX15" fmla="*/ 842433 w 1752600"/>
                        <a:gd name="connsiteY15" fmla="*/ 711200 h 2336800"/>
                        <a:gd name="connsiteX16" fmla="*/ 897466 w 1752600"/>
                        <a:gd name="connsiteY16" fmla="*/ 740833 h 2336800"/>
                        <a:gd name="connsiteX17" fmla="*/ 939800 w 1752600"/>
                        <a:gd name="connsiteY17" fmla="*/ 804333 h 2336800"/>
                        <a:gd name="connsiteX18" fmla="*/ 1092200 w 1752600"/>
                        <a:gd name="connsiteY18" fmla="*/ 910167 h 2336800"/>
                        <a:gd name="connsiteX19" fmla="*/ 1155700 w 1752600"/>
                        <a:gd name="connsiteY19" fmla="*/ 990600 h 2336800"/>
                        <a:gd name="connsiteX20" fmla="*/ 1172633 w 1752600"/>
                        <a:gd name="connsiteY20" fmla="*/ 1028700 h 2336800"/>
                        <a:gd name="connsiteX21" fmla="*/ 1257300 w 1752600"/>
                        <a:gd name="connsiteY21" fmla="*/ 1117600 h 2336800"/>
                        <a:gd name="connsiteX22" fmla="*/ 1295400 w 1752600"/>
                        <a:gd name="connsiteY22" fmla="*/ 1151467 h 2336800"/>
                        <a:gd name="connsiteX23" fmla="*/ 1308100 w 1752600"/>
                        <a:gd name="connsiteY23" fmla="*/ 1168400 h 2336800"/>
                        <a:gd name="connsiteX24" fmla="*/ 1358900 w 1752600"/>
                        <a:gd name="connsiteY24" fmla="*/ 1189567 h 2336800"/>
                        <a:gd name="connsiteX25" fmla="*/ 1388533 w 1752600"/>
                        <a:gd name="connsiteY25" fmla="*/ 1202267 h 2336800"/>
                        <a:gd name="connsiteX26" fmla="*/ 1426633 w 1752600"/>
                        <a:gd name="connsiteY26" fmla="*/ 1223433 h 2336800"/>
                        <a:gd name="connsiteX27" fmla="*/ 1485900 w 1752600"/>
                        <a:gd name="connsiteY27" fmla="*/ 1227667 h 2336800"/>
                        <a:gd name="connsiteX28" fmla="*/ 1507066 w 1752600"/>
                        <a:gd name="connsiteY28" fmla="*/ 1236133 h 2336800"/>
                        <a:gd name="connsiteX29" fmla="*/ 1515533 w 1752600"/>
                        <a:gd name="connsiteY29" fmla="*/ 1248833 h 2336800"/>
                        <a:gd name="connsiteX30" fmla="*/ 1540933 w 1752600"/>
                        <a:gd name="connsiteY30" fmla="*/ 1295400 h 2336800"/>
                        <a:gd name="connsiteX31" fmla="*/ 1557866 w 1752600"/>
                        <a:gd name="connsiteY31" fmla="*/ 1299633 h 2336800"/>
                        <a:gd name="connsiteX32" fmla="*/ 1566333 w 1752600"/>
                        <a:gd name="connsiteY32" fmla="*/ 1312333 h 2336800"/>
                        <a:gd name="connsiteX33" fmla="*/ 1583266 w 1752600"/>
                        <a:gd name="connsiteY33" fmla="*/ 1333500 h 2336800"/>
                        <a:gd name="connsiteX34" fmla="*/ 1612900 w 1752600"/>
                        <a:gd name="connsiteY34" fmla="*/ 1384300 h 2336800"/>
                        <a:gd name="connsiteX35" fmla="*/ 1663700 w 1752600"/>
                        <a:gd name="connsiteY35" fmla="*/ 1532467 h 2336800"/>
                        <a:gd name="connsiteX36" fmla="*/ 1680633 w 1752600"/>
                        <a:gd name="connsiteY36" fmla="*/ 1557867 h 2336800"/>
                        <a:gd name="connsiteX37" fmla="*/ 1684866 w 1752600"/>
                        <a:gd name="connsiteY37" fmla="*/ 1651000 h 2336800"/>
                        <a:gd name="connsiteX38" fmla="*/ 1689100 w 1752600"/>
                        <a:gd name="connsiteY38" fmla="*/ 1701800 h 2336800"/>
                        <a:gd name="connsiteX39" fmla="*/ 1684866 w 1752600"/>
                        <a:gd name="connsiteY39" fmla="*/ 1811867 h 2336800"/>
                        <a:gd name="connsiteX40" fmla="*/ 1697566 w 1752600"/>
                        <a:gd name="connsiteY40" fmla="*/ 1976967 h 2336800"/>
                        <a:gd name="connsiteX41" fmla="*/ 1706033 w 1752600"/>
                        <a:gd name="connsiteY41" fmla="*/ 2015067 h 2336800"/>
                        <a:gd name="connsiteX42" fmla="*/ 1714500 w 1752600"/>
                        <a:gd name="connsiteY42" fmla="*/ 2048933 h 2336800"/>
                        <a:gd name="connsiteX43" fmla="*/ 1722966 w 1752600"/>
                        <a:gd name="connsiteY43" fmla="*/ 2078567 h 2336800"/>
                        <a:gd name="connsiteX44" fmla="*/ 1727200 w 1752600"/>
                        <a:gd name="connsiteY44" fmla="*/ 2103967 h 2336800"/>
                        <a:gd name="connsiteX45" fmla="*/ 1714500 w 1752600"/>
                        <a:gd name="connsiteY45" fmla="*/ 2175933 h 2336800"/>
                        <a:gd name="connsiteX46" fmla="*/ 1714500 w 1752600"/>
                        <a:gd name="connsiteY46" fmla="*/ 2260600 h 2336800"/>
                        <a:gd name="connsiteX47" fmla="*/ 1718733 w 1752600"/>
                        <a:gd name="connsiteY47" fmla="*/ 2307167 h 2336800"/>
                        <a:gd name="connsiteX48" fmla="*/ 1722966 w 1752600"/>
                        <a:gd name="connsiteY48" fmla="*/ 2319867 h 2336800"/>
                        <a:gd name="connsiteX49" fmla="*/ 1735666 w 1752600"/>
                        <a:gd name="connsiteY49" fmla="*/ 2328333 h 2336800"/>
                        <a:gd name="connsiteX50" fmla="*/ 1752600 w 1752600"/>
                        <a:gd name="connsiteY50" fmla="*/ 2336800 h 2336800"/>
                        <a:gd name="connsiteX0" fmla="*/ 0 w 1851025"/>
                        <a:gd name="connsiteY0" fmla="*/ 0 h 2468562"/>
                        <a:gd name="connsiteX1" fmla="*/ 106891 w 1851025"/>
                        <a:gd name="connsiteY1" fmla="*/ 152929 h 2468562"/>
                        <a:gd name="connsiteX2" fmla="*/ 140758 w 1851025"/>
                        <a:gd name="connsiteY2" fmla="*/ 182562 h 2468562"/>
                        <a:gd name="connsiteX3" fmla="*/ 195791 w 1851025"/>
                        <a:gd name="connsiteY3" fmla="*/ 224895 h 2468562"/>
                        <a:gd name="connsiteX4" fmla="*/ 242358 w 1851025"/>
                        <a:gd name="connsiteY4" fmla="*/ 279929 h 2468562"/>
                        <a:gd name="connsiteX5" fmla="*/ 255058 w 1851025"/>
                        <a:gd name="connsiteY5" fmla="*/ 305329 h 2468562"/>
                        <a:gd name="connsiteX6" fmla="*/ 352425 w 1851025"/>
                        <a:gd name="connsiteY6" fmla="*/ 360362 h 2468562"/>
                        <a:gd name="connsiteX7" fmla="*/ 398991 w 1851025"/>
                        <a:gd name="connsiteY7" fmla="*/ 385762 h 2468562"/>
                        <a:gd name="connsiteX8" fmla="*/ 432858 w 1851025"/>
                        <a:gd name="connsiteY8" fmla="*/ 406929 h 2468562"/>
                        <a:gd name="connsiteX9" fmla="*/ 470958 w 1851025"/>
                        <a:gd name="connsiteY9" fmla="*/ 445029 h 2468562"/>
                        <a:gd name="connsiteX10" fmla="*/ 521758 w 1851025"/>
                        <a:gd name="connsiteY10" fmla="*/ 474662 h 2468562"/>
                        <a:gd name="connsiteX11" fmla="*/ 606425 w 1851025"/>
                        <a:gd name="connsiteY11" fmla="*/ 555095 h 2468562"/>
                        <a:gd name="connsiteX12" fmla="*/ 691091 w 1851025"/>
                        <a:gd name="connsiteY12" fmla="*/ 627062 h 2468562"/>
                        <a:gd name="connsiteX13" fmla="*/ 724958 w 1851025"/>
                        <a:gd name="connsiteY13" fmla="*/ 656695 h 2468562"/>
                        <a:gd name="connsiteX14" fmla="*/ 758825 w 1851025"/>
                        <a:gd name="connsiteY14" fmla="*/ 703262 h 2468562"/>
                        <a:gd name="connsiteX15" fmla="*/ 940858 w 1851025"/>
                        <a:gd name="connsiteY15" fmla="*/ 842962 h 2468562"/>
                        <a:gd name="connsiteX16" fmla="*/ 995891 w 1851025"/>
                        <a:gd name="connsiteY16" fmla="*/ 872595 h 2468562"/>
                        <a:gd name="connsiteX17" fmla="*/ 1038225 w 1851025"/>
                        <a:gd name="connsiteY17" fmla="*/ 936095 h 2468562"/>
                        <a:gd name="connsiteX18" fmla="*/ 1190625 w 1851025"/>
                        <a:gd name="connsiteY18" fmla="*/ 1041929 h 2468562"/>
                        <a:gd name="connsiteX19" fmla="*/ 1254125 w 1851025"/>
                        <a:gd name="connsiteY19" fmla="*/ 1122362 h 2468562"/>
                        <a:gd name="connsiteX20" fmla="*/ 1271058 w 1851025"/>
                        <a:gd name="connsiteY20" fmla="*/ 1160462 h 2468562"/>
                        <a:gd name="connsiteX21" fmla="*/ 1355725 w 1851025"/>
                        <a:gd name="connsiteY21" fmla="*/ 1249362 h 2468562"/>
                        <a:gd name="connsiteX22" fmla="*/ 1393825 w 1851025"/>
                        <a:gd name="connsiteY22" fmla="*/ 1283229 h 2468562"/>
                        <a:gd name="connsiteX23" fmla="*/ 1406525 w 1851025"/>
                        <a:gd name="connsiteY23" fmla="*/ 1300162 h 2468562"/>
                        <a:gd name="connsiteX24" fmla="*/ 1457325 w 1851025"/>
                        <a:gd name="connsiteY24" fmla="*/ 1321329 h 2468562"/>
                        <a:gd name="connsiteX25" fmla="*/ 1486958 w 1851025"/>
                        <a:gd name="connsiteY25" fmla="*/ 1334029 h 2468562"/>
                        <a:gd name="connsiteX26" fmla="*/ 1525058 w 1851025"/>
                        <a:gd name="connsiteY26" fmla="*/ 1355195 h 2468562"/>
                        <a:gd name="connsiteX27" fmla="*/ 1584325 w 1851025"/>
                        <a:gd name="connsiteY27" fmla="*/ 1359429 h 2468562"/>
                        <a:gd name="connsiteX28" fmla="*/ 1605491 w 1851025"/>
                        <a:gd name="connsiteY28" fmla="*/ 1367895 h 2468562"/>
                        <a:gd name="connsiteX29" fmla="*/ 1613958 w 1851025"/>
                        <a:gd name="connsiteY29" fmla="*/ 1380595 h 2468562"/>
                        <a:gd name="connsiteX30" fmla="*/ 1639358 w 1851025"/>
                        <a:gd name="connsiteY30" fmla="*/ 1427162 h 2468562"/>
                        <a:gd name="connsiteX31" fmla="*/ 1656291 w 1851025"/>
                        <a:gd name="connsiteY31" fmla="*/ 1431395 h 2468562"/>
                        <a:gd name="connsiteX32" fmla="*/ 1664758 w 1851025"/>
                        <a:gd name="connsiteY32" fmla="*/ 1444095 h 2468562"/>
                        <a:gd name="connsiteX33" fmla="*/ 1681691 w 1851025"/>
                        <a:gd name="connsiteY33" fmla="*/ 1465262 h 2468562"/>
                        <a:gd name="connsiteX34" fmla="*/ 1711325 w 1851025"/>
                        <a:gd name="connsiteY34" fmla="*/ 1516062 h 2468562"/>
                        <a:gd name="connsiteX35" fmla="*/ 1762125 w 1851025"/>
                        <a:gd name="connsiteY35" fmla="*/ 1664229 h 2468562"/>
                        <a:gd name="connsiteX36" fmla="*/ 1779058 w 1851025"/>
                        <a:gd name="connsiteY36" fmla="*/ 1689629 h 2468562"/>
                        <a:gd name="connsiteX37" fmla="*/ 1783291 w 1851025"/>
                        <a:gd name="connsiteY37" fmla="*/ 1782762 h 2468562"/>
                        <a:gd name="connsiteX38" fmla="*/ 1787525 w 1851025"/>
                        <a:gd name="connsiteY38" fmla="*/ 1833562 h 2468562"/>
                        <a:gd name="connsiteX39" fmla="*/ 1783291 w 1851025"/>
                        <a:gd name="connsiteY39" fmla="*/ 1943629 h 2468562"/>
                        <a:gd name="connsiteX40" fmla="*/ 1795991 w 1851025"/>
                        <a:gd name="connsiteY40" fmla="*/ 2108729 h 2468562"/>
                        <a:gd name="connsiteX41" fmla="*/ 1804458 w 1851025"/>
                        <a:gd name="connsiteY41" fmla="*/ 2146829 h 2468562"/>
                        <a:gd name="connsiteX42" fmla="*/ 1812925 w 1851025"/>
                        <a:gd name="connsiteY42" fmla="*/ 2180695 h 2468562"/>
                        <a:gd name="connsiteX43" fmla="*/ 1821391 w 1851025"/>
                        <a:gd name="connsiteY43" fmla="*/ 2210329 h 2468562"/>
                        <a:gd name="connsiteX44" fmla="*/ 1825625 w 1851025"/>
                        <a:gd name="connsiteY44" fmla="*/ 2235729 h 2468562"/>
                        <a:gd name="connsiteX45" fmla="*/ 1812925 w 1851025"/>
                        <a:gd name="connsiteY45" fmla="*/ 2307695 h 2468562"/>
                        <a:gd name="connsiteX46" fmla="*/ 1812925 w 1851025"/>
                        <a:gd name="connsiteY46" fmla="*/ 2392362 h 2468562"/>
                        <a:gd name="connsiteX47" fmla="*/ 1817158 w 1851025"/>
                        <a:gd name="connsiteY47" fmla="*/ 2438929 h 2468562"/>
                        <a:gd name="connsiteX48" fmla="*/ 1821391 w 1851025"/>
                        <a:gd name="connsiteY48" fmla="*/ 2451629 h 2468562"/>
                        <a:gd name="connsiteX49" fmla="*/ 1834091 w 1851025"/>
                        <a:gd name="connsiteY49" fmla="*/ 2460095 h 2468562"/>
                        <a:gd name="connsiteX50" fmla="*/ 1851025 w 1851025"/>
                        <a:gd name="connsiteY50" fmla="*/ 2468562 h 2468562"/>
                        <a:gd name="connsiteX0" fmla="*/ 0 w 1851025"/>
                        <a:gd name="connsiteY0" fmla="*/ 0 h 2468562"/>
                        <a:gd name="connsiteX1" fmla="*/ 106891 w 1851025"/>
                        <a:gd name="connsiteY1" fmla="*/ 152929 h 2468562"/>
                        <a:gd name="connsiteX2" fmla="*/ 140758 w 1851025"/>
                        <a:gd name="connsiteY2" fmla="*/ 182562 h 2468562"/>
                        <a:gd name="connsiteX3" fmla="*/ 195791 w 1851025"/>
                        <a:gd name="connsiteY3" fmla="*/ 224895 h 2468562"/>
                        <a:gd name="connsiteX4" fmla="*/ 242358 w 1851025"/>
                        <a:gd name="connsiteY4" fmla="*/ 279929 h 2468562"/>
                        <a:gd name="connsiteX5" fmla="*/ 255058 w 1851025"/>
                        <a:gd name="connsiteY5" fmla="*/ 305329 h 2468562"/>
                        <a:gd name="connsiteX6" fmla="*/ 352425 w 1851025"/>
                        <a:gd name="connsiteY6" fmla="*/ 360362 h 2468562"/>
                        <a:gd name="connsiteX7" fmla="*/ 398991 w 1851025"/>
                        <a:gd name="connsiteY7" fmla="*/ 385762 h 2468562"/>
                        <a:gd name="connsiteX8" fmla="*/ 432858 w 1851025"/>
                        <a:gd name="connsiteY8" fmla="*/ 406929 h 2468562"/>
                        <a:gd name="connsiteX9" fmla="*/ 470958 w 1851025"/>
                        <a:gd name="connsiteY9" fmla="*/ 445029 h 2468562"/>
                        <a:gd name="connsiteX10" fmla="*/ 521758 w 1851025"/>
                        <a:gd name="connsiteY10" fmla="*/ 474662 h 2468562"/>
                        <a:gd name="connsiteX11" fmla="*/ 606425 w 1851025"/>
                        <a:gd name="connsiteY11" fmla="*/ 555095 h 2468562"/>
                        <a:gd name="connsiteX12" fmla="*/ 691091 w 1851025"/>
                        <a:gd name="connsiteY12" fmla="*/ 627062 h 2468562"/>
                        <a:gd name="connsiteX13" fmla="*/ 724958 w 1851025"/>
                        <a:gd name="connsiteY13" fmla="*/ 656695 h 2468562"/>
                        <a:gd name="connsiteX14" fmla="*/ 758825 w 1851025"/>
                        <a:gd name="connsiteY14" fmla="*/ 703262 h 2468562"/>
                        <a:gd name="connsiteX15" fmla="*/ 940858 w 1851025"/>
                        <a:gd name="connsiteY15" fmla="*/ 842962 h 2468562"/>
                        <a:gd name="connsiteX16" fmla="*/ 1000654 w 1851025"/>
                        <a:gd name="connsiteY16" fmla="*/ 902757 h 2468562"/>
                        <a:gd name="connsiteX17" fmla="*/ 1038225 w 1851025"/>
                        <a:gd name="connsiteY17" fmla="*/ 936095 h 2468562"/>
                        <a:gd name="connsiteX18" fmla="*/ 1190625 w 1851025"/>
                        <a:gd name="connsiteY18" fmla="*/ 1041929 h 2468562"/>
                        <a:gd name="connsiteX19" fmla="*/ 1254125 w 1851025"/>
                        <a:gd name="connsiteY19" fmla="*/ 1122362 h 2468562"/>
                        <a:gd name="connsiteX20" fmla="*/ 1271058 w 1851025"/>
                        <a:gd name="connsiteY20" fmla="*/ 1160462 h 2468562"/>
                        <a:gd name="connsiteX21" fmla="*/ 1355725 w 1851025"/>
                        <a:gd name="connsiteY21" fmla="*/ 1249362 h 2468562"/>
                        <a:gd name="connsiteX22" fmla="*/ 1393825 w 1851025"/>
                        <a:gd name="connsiteY22" fmla="*/ 1283229 h 2468562"/>
                        <a:gd name="connsiteX23" fmla="*/ 1406525 w 1851025"/>
                        <a:gd name="connsiteY23" fmla="*/ 1300162 h 2468562"/>
                        <a:gd name="connsiteX24" fmla="*/ 1457325 w 1851025"/>
                        <a:gd name="connsiteY24" fmla="*/ 1321329 h 2468562"/>
                        <a:gd name="connsiteX25" fmla="*/ 1486958 w 1851025"/>
                        <a:gd name="connsiteY25" fmla="*/ 1334029 h 2468562"/>
                        <a:gd name="connsiteX26" fmla="*/ 1525058 w 1851025"/>
                        <a:gd name="connsiteY26" fmla="*/ 1355195 h 2468562"/>
                        <a:gd name="connsiteX27" fmla="*/ 1584325 w 1851025"/>
                        <a:gd name="connsiteY27" fmla="*/ 1359429 h 2468562"/>
                        <a:gd name="connsiteX28" fmla="*/ 1605491 w 1851025"/>
                        <a:gd name="connsiteY28" fmla="*/ 1367895 h 2468562"/>
                        <a:gd name="connsiteX29" fmla="*/ 1613958 w 1851025"/>
                        <a:gd name="connsiteY29" fmla="*/ 1380595 h 2468562"/>
                        <a:gd name="connsiteX30" fmla="*/ 1639358 w 1851025"/>
                        <a:gd name="connsiteY30" fmla="*/ 1427162 h 2468562"/>
                        <a:gd name="connsiteX31" fmla="*/ 1656291 w 1851025"/>
                        <a:gd name="connsiteY31" fmla="*/ 1431395 h 2468562"/>
                        <a:gd name="connsiteX32" fmla="*/ 1664758 w 1851025"/>
                        <a:gd name="connsiteY32" fmla="*/ 1444095 h 2468562"/>
                        <a:gd name="connsiteX33" fmla="*/ 1681691 w 1851025"/>
                        <a:gd name="connsiteY33" fmla="*/ 1465262 h 2468562"/>
                        <a:gd name="connsiteX34" fmla="*/ 1711325 w 1851025"/>
                        <a:gd name="connsiteY34" fmla="*/ 1516062 h 2468562"/>
                        <a:gd name="connsiteX35" fmla="*/ 1762125 w 1851025"/>
                        <a:gd name="connsiteY35" fmla="*/ 1664229 h 2468562"/>
                        <a:gd name="connsiteX36" fmla="*/ 1779058 w 1851025"/>
                        <a:gd name="connsiteY36" fmla="*/ 1689629 h 2468562"/>
                        <a:gd name="connsiteX37" fmla="*/ 1783291 w 1851025"/>
                        <a:gd name="connsiteY37" fmla="*/ 1782762 h 2468562"/>
                        <a:gd name="connsiteX38" fmla="*/ 1787525 w 1851025"/>
                        <a:gd name="connsiteY38" fmla="*/ 1833562 h 2468562"/>
                        <a:gd name="connsiteX39" fmla="*/ 1783291 w 1851025"/>
                        <a:gd name="connsiteY39" fmla="*/ 1943629 h 2468562"/>
                        <a:gd name="connsiteX40" fmla="*/ 1795991 w 1851025"/>
                        <a:gd name="connsiteY40" fmla="*/ 2108729 h 2468562"/>
                        <a:gd name="connsiteX41" fmla="*/ 1804458 w 1851025"/>
                        <a:gd name="connsiteY41" fmla="*/ 2146829 h 2468562"/>
                        <a:gd name="connsiteX42" fmla="*/ 1812925 w 1851025"/>
                        <a:gd name="connsiteY42" fmla="*/ 2180695 h 2468562"/>
                        <a:gd name="connsiteX43" fmla="*/ 1821391 w 1851025"/>
                        <a:gd name="connsiteY43" fmla="*/ 2210329 h 2468562"/>
                        <a:gd name="connsiteX44" fmla="*/ 1825625 w 1851025"/>
                        <a:gd name="connsiteY44" fmla="*/ 2235729 h 2468562"/>
                        <a:gd name="connsiteX45" fmla="*/ 1812925 w 1851025"/>
                        <a:gd name="connsiteY45" fmla="*/ 2307695 h 2468562"/>
                        <a:gd name="connsiteX46" fmla="*/ 1812925 w 1851025"/>
                        <a:gd name="connsiteY46" fmla="*/ 2392362 h 2468562"/>
                        <a:gd name="connsiteX47" fmla="*/ 1817158 w 1851025"/>
                        <a:gd name="connsiteY47" fmla="*/ 2438929 h 2468562"/>
                        <a:gd name="connsiteX48" fmla="*/ 1821391 w 1851025"/>
                        <a:gd name="connsiteY48" fmla="*/ 2451629 h 2468562"/>
                        <a:gd name="connsiteX49" fmla="*/ 1834091 w 1851025"/>
                        <a:gd name="connsiteY49" fmla="*/ 2460095 h 2468562"/>
                        <a:gd name="connsiteX50" fmla="*/ 1851025 w 1851025"/>
                        <a:gd name="connsiteY50" fmla="*/ 2468562 h 2468562"/>
                        <a:gd name="connsiteX0" fmla="*/ 0 w 1851025"/>
                        <a:gd name="connsiteY0" fmla="*/ 0 h 2468562"/>
                        <a:gd name="connsiteX1" fmla="*/ 106891 w 1851025"/>
                        <a:gd name="connsiteY1" fmla="*/ 152929 h 2468562"/>
                        <a:gd name="connsiteX2" fmla="*/ 140758 w 1851025"/>
                        <a:gd name="connsiteY2" fmla="*/ 182562 h 2468562"/>
                        <a:gd name="connsiteX3" fmla="*/ 195791 w 1851025"/>
                        <a:gd name="connsiteY3" fmla="*/ 224895 h 2468562"/>
                        <a:gd name="connsiteX4" fmla="*/ 242358 w 1851025"/>
                        <a:gd name="connsiteY4" fmla="*/ 279929 h 2468562"/>
                        <a:gd name="connsiteX5" fmla="*/ 255058 w 1851025"/>
                        <a:gd name="connsiteY5" fmla="*/ 305329 h 2468562"/>
                        <a:gd name="connsiteX6" fmla="*/ 352425 w 1851025"/>
                        <a:gd name="connsiteY6" fmla="*/ 360362 h 2468562"/>
                        <a:gd name="connsiteX7" fmla="*/ 398991 w 1851025"/>
                        <a:gd name="connsiteY7" fmla="*/ 385762 h 2468562"/>
                        <a:gd name="connsiteX8" fmla="*/ 432858 w 1851025"/>
                        <a:gd name="connsiteY8" fmla="*/ 406929 h 2468562"/>
                        <a:gd name="connsiteX9" fmla="*/ 470958 w 1851025"/>
                        <a:gd name="connsiteY9" fmla="*/ 445029 h 2468562"/>
                        <a:gd name="connsiteX10" fmla="*/ 521758 w 1851025"/>
                        <a:gd name="connsiteY10" fmla="*/ 474662 h 2468562"/>
                        <a:gd name="connsiteX11" fmla="*/ 606425 w 1851025"/>
                        <a:gd name="connsiteY11" fmla="*/ 555095 h 2468562"/>
                        <a:gd name="connsiteX12" fmla="*/ 691091 w 1851025"/>
                        <a:gd name="connsiteY12" fmla="*/ 627062 h 2468562"/>
                        <a:gd name="connsiteX13" fmla="*/ 724958 w 1851025"/>
                        <a:gd name="connsiteY13" fmla="*/ 656695 h 2468562"/>
                        <a:gd name="connsiteX14" fmla="*/ 758825 w 1851025"/>
                        <a:gd name="connsiteY14" fmla="*/ 703262 h 2468562"/>
                        <a:gd name="connsiteX15" fmla="*/ 940858 w 1851025"/>
                        <a:gd name="connsiteY15" fmla="*/ 842962 h 2468562"/>
                        <a:gd name="connsiteX16" fmla="*/ 1000654 w 1851025"/>
                        <a:gd name="connsiteY16" fmla="*/ 902757 h 2468562"/>
                        <a:gd name="connsiteX17" fmla="*/ 1038225 w 1851025"/>
                        <a:gd name="connsiteY17" fmla="*/ 936095 h 2468562"/>
                        <a:gd name="connsiteX18" fmla="*/ 1154113 w 1851025"/>
                        <a:gd name="connsiteY18" fmla="*/ 1029229 h 2468562"/>
                        <a:gd name="connsiteX19" fmla="*/ 1254125 w 1851025"/>
                        <a:gd name="connsiteY19" fmla="*/ 1122362 h 2468562"/>
                        <a:gd name="connsiteX20" fmla="*/ 1271058 w 1851025"/>
                        <a:gd name="connsiteY20" fmla="*/ 1160462 h 2468562"/>
                        <a:gd name="connsiteX21" fmla="*/ 1355725 w 1851025"/>
                        <a:gd name="connsiteY21" fmla="*/ 1249362 h 2468562"/>
                        <a:gd name="connsiteX22" fmla="*/ 1393825 w 1851025"/>
                        <a:gd name="connsiteY22" fmla="*/ 1283229 h 2468562"/>
                        <a:gd name="connsiteX23" fmla="*/ 1406525 w 1851025"/>
                        <a:gd name="connsiteY23" fmla="*/ 1300162 h 2468562"/>
                        <a:gd name="connsiteX24" fmla="*/ 1457325 w 1851025"/>
                        <a:gd name="connsiteY24" fmla="*/ 1321329 h 2468562"/>
                        <a:gd name="connsiteX25" fmla="*/ 1486958 w 1851025"/>
                        <a:gd name="connsiteY25" fmla="*/ 1334029 h 2468562"/>
                        <a:gd name="connsiteX26" fmla="*/ 1525058 w 1851025"/>
                        <a:gd name="connsiteY26" fmla="*/ 1355195 h 2468562"/>
                        <a:gd name="connsiteX27" fmla="*/ 1584325 w 1851025"/>
                        <a:gd name="connsiteY27" fmla="*/ 1359429 h 2468562"/>
                        <a:gd name="connsiteX28" fmla="*/ 1605491 w 1851025"/>
                        <a:gd name="connsiteY28" fmla="*/ 1367895 h 2468562"/>
                        <a:gd name="connsiteX29" fmla="*/ 1613958 w 1851025"/>
                        <a:gd name="connsiteY29" fmla="*/ 1380595 h 2468562"/>
                        <a:gd name="connsiteX30" fmla="*/ 1639358 w 1851025"/>
                        <a:gd name="connsiteY30" fmla="*/ 1427162 h 2468562"/>
                        <a:gd name="connsiteX31" fmla="*/ 1656291 w 1851025"/>
                        <a:gd name="connsiteY31" fmla="*/ 1431395 h 2468562"/>
                        <a:gd name="connsiteX32" fmla="*/ 1664758 w 1851025"/>
                        <a:gd name="connsiteY32" fmla="*/ 1444095 h 2468562"/>
                        <a:gd name="connsiteX33" fmla="*/ 1681691 w 1851025"/>
                        <a:gd name="connsiteY33" fmla="*/ 1465262 h 2468562"/>
                        <a:gd name="connsiteX34" fmla="*/ 1711325 w 1851025"/>
                        <a:gd name="connsiteY34" fmla="*/ 1516062 h 2468562"/>
                        <a:gd name="connsiteX35" fmla="*/ 1762125 w 1851025"/>
                        <a:gd name="connsiteY35" fmla="*/ 1664229 h 2468562"/>
                        <a:gd name="connsiteX36" fmla="*/ 1779058 w 1851025"/>
                        <a:gd name="connsiteY36" fmla="*/ 1689629 h 2468562"/>
                        <a:gd name="connsiteX37" fmla="*/ 1783291 w 1851025"/>
                        <a:gd name="connsiteY37" fmla="*/ 1782762 h 2468562"/>
                        <a:gd name="connsiteX38" fmla="*/ 1787525 w 1851025"/>
                        <a:gd name="connsiteY38" fmla="*/ 1833562 h 2468562"/>
                        <a:gd name="connsiteX39" fmla="*/ 1783291 w 1851025"/>
                        <a:gd name="connsiteY39" fmla="*/ 1943629 h 2468562"/>
                        <a:gd name="connsiteX40" fmla="*/ 1795991 w 1851025"/>
                        <a:gd name="connsiteY40" fmla="*/ 2108729 h 2468562"/>
                        <a:gd name="connsiteX41" fmla="*/ 1804458 w 1851025"/>
                        <a:gd name="connsiteY41" fmla="*/ 2146829 h 2468562"/>
                        <a:gd name="connsiteX42" fmla="*/ 1812925 w 1851025"/>
                        <a:gd name="connsiteY42" fmla="*/ 2180695 h 2468562"/>
                        <a:gd name="connsiteX43" fmla="*/ 1821391 w 1851025"/>
                        <a:gd name="connsiteY43" fmla="*/ 2210329 h 2468562"/>
                        <a:gd name="connsiteX44" fmla="*/ 1825625 w 1851025"/>
                        <a:gd name="connsiteY44" fmla="*/ 2235729 h 2468562"/>
                        <a:gd name="connsiteX45" fmla="*/ 1812925 w 1851025"/>
                        <a:gd name="connsiteY45" fmla="*/ 2307695 h 2468562"/>
                        <a:gd name="connsiteX46" fmla="*/ 1812925 w 1851025"/>
                        <a:gd name="connsiteY46" fmla="*/ 2392362 h 2468562"/>
                        <a:gd name="connsiteX47" fmla="*/ 1817158 w 1851025"/>
                        <a:gd name="connsiteY47" fmla="*/ 2438929 h 2468562"/>
                        <a:gd name="connsiteX48" fmla="*/ 1821391 w 1851025"/>
                        <a:gd name="connsiteY48" fmla="*/ 2451629 h 2468562"/>
                        <a:gd name="connsiteX49" fmla="*/ 1834091 w 1851025"/>
                        <a:gd name="connsiteY49" fmla="*/ 2460095 h 2468562"/>
                        <a:gd name="connsiteX50" fmla="*/ 1851025 w 1851025"/>
                        <a:gd name="connsiteY50" fmla="*/ 2468562 h 2468562"/>
                        <a:gd name="connsiteX0" fmla="*/ 0 w 2039938"/>
                        <a:gd name="connsiteY0" fmla="*/ 0 h 2549525"/>
                        <a:gd name="connsiteX1" fmla="*/ 106891 w 2039938"/>
                        <a:gd name="connsiteY1" fmla="*/ 152929 h 2549525"/>
                        <a:gd name="connsiteX2" fmla="*/ 140758 w 2039938"/>
                        <a:gd name="connsiteY2" fmla="*/ 182562 h 2549525"/>
                        <a:gd name="connsiteX3" fmla="*/ 195791 w 2039938"/>
                        <a:gd name="connsiteY3" fmla="*/ 224895 h 2549525"/>
                        <a:gd name="connsiteX4" fmla="*/ 242358 w 2039938"/>
                        <a:gd name="connsiteY4" fmla="*/ 279929 h 2549525"/>
                        <a:gd name="connsiteX5" fmla="*/ 255058 w 2039938"/>
                        <a:gd name="connsiteY5" fmla="*/ 305329 h 2549525"/>
                        <a:gd name="connsiteX6" fmla="*/ 352425 w 2039938"/>
                        <a:gd name="connsiteY6" fmla="*/ 360362 h 2549525"/>
                        <a:gd name="connsiteX7" fmla="*/ 398991 w 2039938"/>
                        <a:gd name="connsiteY7" fmla="*/ 385762 h 2549525"/>
                        <a:gd name="connsiteX8" fmla="*/ 432858 w 2039938"/>
                        <a:gd name="connsiteY8" fmla="*/ 406929 h 2549525"/>
                        <a:gd name="connsiteX9" fmla="*/ 470958 w 2039938"/>
                        <a:gd name="connsiteY9" fmla="*/ 445029 h 2549525"/>
                        <a:gd name="connsiteX10" fmla="*/ 521758 w 2039938"/>
                        <a:gd name="connsiteY10" fmla="*/ 474662 h 2549525"/>
                        <a:gd name="connsiteX11" fmla="*/ 606425 w 2039938"/>
                        <a:gd name="connsiteY11" fmla="*/ 555095 h 2549525"/>
                        <a:gd name="connsiteX12" fmla="*/ 691091 w 2039938"/>
                        <a:gd name="connsiteY12" fmla="*/ 627062 h 2549525"/>
                        <a:gd name="connsiteX13" fmla="*/ 724958 w 2039938"/>
                        <a:gd name="connsiteY13" fmla="*/ 656695 h 2549525"/>
                        <a:gd name="connsiteX14" fmla="*/ 758825 w 2039938"/>
                        <a:gd name="connsiteY14" fmla="*/ 703262 h 2549525"/>
                        <a:gd name="connsiteX15" fmla="*/ 940858 w 2039938"/>
                        <a:gd name="connsiteY15" fmla="*/ 842962 h 2549525"/>
                        <a:gd name="connsiteX16" fmla="*/ 1000654 w 2039938"/>
                        <a:gd name="connsiteY16" fmla="*/ 902757 h 2549525"/>
                        <a:gd name="connsiteX17" fmla="*/ 1038225 w 2039938"/>
                        <a:gd name="connsiteY17" fmla="*/ 936095 h 2549525"/>
                        <a:gd name="connsiteX18" fmla="*/ 1154113 w 2039938"/>
                        <a:gd name="connsiteY18" fmla="*/ 1029229 h 2549525"/>
                        <a:gd name="connsiteX19" fmla="*/ 1254125 w 2039938"/>
                        <a:gd name="connsiteY19" fmla="*/ 1122362 h 2549525"/>
                        <a:gd name="connsiteX20" fmla="*/ 1271058 w 2039938"/>
                        <a:gd name="connsiteY20" fmla="*/ 1160462 h 2549525"/>
                        <a:gd name="connsiteX21" fmla="*/ 1355725 w 2039938"/>
                        <a:gd name="connsiteY21" fmla="*/ 1249362 h 2549525"/>
                        <a:gd name="connsiteX22" fmla="*/ 1393825 w 2039938"/>
                        <a:gd name="connsiteY22" fmla="*/ 1283229 h 2549525"/>
                        <a:gd name="connsiteX23" fmla="*/ 1406525 w 2039938"/>
                        <a:gd name="connsiteY23" fmla="*/ 1300162 h 2549525"/>
                        <a:gd name="connsiteX24" fmla="*/ 1457325 w 2039938"/>
                        <a:gd name="connsiteY24" fmla="*/ 1321329 h 2549525"/>
                        <a:gd name="connsiteX25" fmla="*/ 1486958 w 2039938"/>
                        <a:gd name="connsiteY25" fmla="*/ 1334029 h 2549525"/>
                        <a:gd name="connsiteX26" fmla="*/ 1525058 w 2039938"/>
                        <a:gd name="connsiteY26" fmla="*/ 1355195 h 2549525"/>
                        <a:gd name="connsiteX27" fmla="*/ 1584325 w 2039938"/>
                        <a:gd name="connsiteY27" fmla="*/ 1359429 h 2549525"/>
                        <a:gd name="connsiteX28" fmla="*/ 1605491 w 2039938"/>
                        <a:gd name="connsiteY28" fmla="*/ 1367895 h 2549525"/>
                        <a:gd name="connsiteX29" fmla="*/ 1613958 w 2039938"/>
                        <a:gd name="connsiteY29" fmla="*/ 1380595 h 2549525"/>
                        <a:gd name="connsiteX30" fmla="*/ 1639358 w 2039938"/>
                        <a:gd name="connsiteY30" fmla="*/ 1427162 h 2549525"/>
                        <a:gd name="connsiteX31" fmla="*/ 1656291 w 2039938"/>
                        <a:gd name="connsiteY31" fmla="*/ 1431395 h 2549525"/>
                        <a:gd name="connsiteX32" fmla="*/ 1664758 w 2039938"/>
                        <a:gd name="connsiteY32" fmla="*/ 1444095 h 2549525"/>
                        <a:gd name="connsiteX33" fmla="*/ 1681691 w 2039938"/>
                        <a:gd name="connsiteY33" fmla="*/ 1465262 h 2549525"/>
                        <a:gd name="connsiteX34" fmla="*/ 1711325 w 2039938"/>
                        <a:gd name="connsiteY34" fmla="*/ 1516062 h 2549525"/>
                        <a:gd name="connsiteX35" fmla="*/ 1762125 w 2039938"/>
                        <a:gd name="connsiteY35" fmla="*/ 1664229 h 2549525"/>
                        <a:gd name="connsiteX36" fmla="*/ 1779058 w 2039938"/>
                        <a:gd name="connsiteY36" fmla="*/ 1689629 h 2549525"/>
                        <a:gd name="connsiteX37" fmla="*/ 1783291 w 2039938"/>
                        <a:gd name="connsiteY37" fmla="*/ 1782762 h 2549525"/>
                        <a:gd name="connsiteX38" fmla="*/ 1787525 w 2039938"/>
                        <a:gd name="connsiteY38" fmla="*/ 1833562 h 2549525"/>
                        <a:gd name="connsiteX39" fmla="*/ 1783291 w 2039938"/>
                        <a:gd name="connsiteY39" fmla="*/ 1943629 h 2549525"/>
                        <a:gd name="connsiteX40" fmla="*/ 1795991 w 2039938"/>
                        <a:gd name="connsiteY40" fmla="*/ 2108729 h 2549525"/>
                        <a:gd name="connsiteX41" fmla="*/ 1804458 w 2039938"/>
                        <a:gd name="connsiteY41" fmla="*/ 2146829 h 2549525"/>
                        <a:gd name="connsiteX42" fmla="*/ 1812925 w 2039938"/>
                        <a:gd name="connsiteY42" fmla="*/ 2180695 h 2549525"/>
                        <a:gd name="connsiteX43" fmla="*/ 1821391 w 2039938"/>
                        <a:gd name="connsiteY43" fmla="*/ 2210329 h 2549525"/>
                        <a:gd name="connsiteX44" fmla="*/ 1825625 w 2039938"/>
                        <a:gd name="connsiteY44" fmla="*/ 2235729 h 2549525"/>
                        <a:gd name="connsiteX45" fmla="*/ 1812925 w 2039938"/>
                        <a:gd name="connsiteY45" fmla="*/ 2307695 h 2549525"/>
                        <a:gd name="connsiteX46" fmla="*/ 1812925 w 2039938"/>
                        <a:gd name="connsiteY46" fmla="*/ 2392362 h 2549525"/>
                        <a:gd name="connsiteX47" fmla="*/ 1817158 w 2039938"/>
                        <a:gd name="connsiteY47" fmla="*/ 2438929 h 2549525"/>
                        <a:gd name="connsiteX48" fmla="*/ 1821391 w 2039938"/>
                        <a:gd name="connsiteY48" fmla="*/ 2451629 h 2549525"/>
                        <a:gd name="connsiteX49" fmla="*/ 1834091 w 2039938"/>
                        <a:gd name="connsiteY49" fmla="*/ 2460095 h 2549525"/>
                        <a:gd name="connsiteX50" fmla="*/ 2039938 w 2039938"/>
                        <a:gd name="connsiteY50" fmla="*/ 2549525 h 2549525"/>
                        <a:gd name="connsiteX0" fmla="*/ 0 w 2049364"/>
                        <a:gd name="connsiteY0" fmla="*/ 0 h 2672074"/>
                        <a:gd name="connsiteX1" fmla="*/ 116317 w 2049364"/>
                        <a:gd name="connsiteY1" fmla="*/ 275478 h 2672074"/>
                        <a:gd name="connsiteX2" fmla="*/ 150184 w 2049364"/>
                        <a:gd name="connsiteY2" fmla="*/ 305111 h 2672074"/>
                        <a:gd name="connsiteX3" fmla="*/ 205217 w 2049364"/>
                        <a:gd name="connsiteY3" fmla="*/ 347444 h 2672074"/>
                        <a:gd name="connsiteX4" fmla="*/ 251784 w 2049364"/>
                        <a:gd name="connsiteY4" fmla="*/ 402478 h 2672074"/>
                        <a:gd name="connsiteX5" fmla="*/ 264484 w 2049364"/>
                        <a:gd name="connsiteY5" fmla="*/ 427878 h 2672074"/>
                        <a:gd name="connsiteX6" fmla="*/ 361851 w 2049364"/>
                        <a:gd name="connsiteY6" fmla="*/ 482911 h 2672074"/>
                        <a:gd name="connsiteX7" fmla="*/ 408417 w 2049364"/>
                        <a:gd name="connsiteY7" fmla="*/ 508311 h 2672074"/>
                        <a:gd name="connsiteX8" fmla="*/ 442284 w 2049364"/>
                        <a:gd name="connsiteY8" fmla="*/ 529478 h 2672074"/>
                        <a:gd name="connsiteX9" fmla="*/ 480384 w 2049364"/>
                        <a:gd name="connsiteY9" fmla="*/ 567578 h 2672074"/>
                        <a:gd name="connsiteX10" fmla="*/ 531184 w 2049364"/>
                        <a:gd name="connsiteY10" fmla="*/ 597211 h 2672074"/>
                        <a:gd name="connsiteX11" fmla="*/ 615851 w 2049364"/>
                        <a:gd name="connsiteY11" fmla="*/ 677644 h 2672074"/>
                        <a:gd name="connsiteX12" fmla="*/ 700517 w 2049364"/>
                        <a:gd name="connsiteY12" fmla="*/ 749611 h 2672074"/>
                        <a:gd name="connsiteX13" fmla="*/ 734384 w 2049364"/>
                        <a:gd name="connsiteY13" fmla="*/ 779244 h 2672074"/>
                        <a:gd name="connsiteX14" fmla="*/ 768251 w 2049364"/>
                        <a:gd name="connsiteY14" fmla="*/ 825811 h 2672074"/>
                        <a:gd name="connsiteX15" fmla="*/ 950284 w 2049364"/>
                        <a:gd name="connsiteY15" fmla="*/ 965511 h 2672074"/>
                        <a:gd name="connsiteX16" fmla="*/ 1010080 w 2049364"/>
                        <a:gd name="connsiteY16" fmla="*/ 1025306 h 2672074"/>
                        <a:gd name="connsiteX17" fmla="*/ 1047651 w 2049364"/>
                        <a:gd name="connsiteY17" fmla="*/ 1058644 h 2672074"/>
                        <a:gd name="connsiteX18" fmla="*/ 1163539 w 2049364"/>
                        <a:gd name="connsiteY18" fmla="*/ 1151778 h 2672074"/>
                        <a:gd name="connsiteX19" fmla="*/ 1263551 w 2049364"/>
                        <a:gd name="connsiteY19" fmla="*/ 1244911 h 2672074"/>
                        <a:gd name="connsiteX20" fmla="*/ 1280484 w 2049364"/>
                        <a:gd name="connsiteY20" fmla="*/ 1283011 h 2672074"/>
                        <a:gd name="connsiteX21" fmla="*/ 1365151 w 2049364"/>
                        <a:gd name="connsiteY21" fmla="*/ 1371911 h 2672074"/>
                        <a:gd name="connsiteX22" fmla="*/ 1403251 w 2049364"/>
                        <a:gd name="connsiteY22" fmla="*/ 1405778 h 2672074"/>
                        <a:gd name="connsiteX23" fmla="*/ 1415951 w 2049364"/>
                        <a:gd name="connsiteY23" fmla="*/ 1422711 h 2672074"/>
                        <a:gd name="connsiteX24" fmla="*/ 1466751 w 2049364"/>
                        <a:gd name="connsiteY24" fmla="*/ 1443878 h 2672074"/>
                        <a:gd name="connsiteX25" fmla="*/ 1496384 w 2049364"/>
                        <a:gd name="connsiteY25" fmla="*/ 1456578 h 2672074"/>
                        <a:gd name="connsiteX26" fmla="*/ 1534484 w 2049364"/>
                        <a:gd name="connsiteY26" fmla="*/ 1477744 h 2672074"/>
                        <a:gd name="connsiteX27" fmla="*/ 1593751 w 2049364"/>
                        <a:gd name="connsiteY27" fmla="*/ 1481978 h 2672074"/>
                        <a:gd name="connsiteX28" fmla="*/ 1614917 w 2049364"/>
                        <a:gd name="connsiteY28" fmla="*/ 1490444 h 2672074"/>
                        <a:gd name="connsiteX29" fmla="*/ 1623384 w 2049364"/>
                        <a:gd name="connsiteY29" fmla="*/ 1503144 h 2672074"/>
                        <a:gd name="connsiteX30" fmla="*/ 1648784 w 2049364"/>
                        <a:gd name="connsiteY30" fmla="*/ 1549711 h 2672074"/>
                        <a:gd name="connsiteX31" fmla="*/ 1665717 w 2049364"/>
                        <a:gd name="connsiteY31" fmla="*/ 1553944 h 2672074"/>
                        <a:gd name="connsiteX32" fmla="*/ 1674184 w 2049364"/>
                        <a:gd name="connsiteY32" fmla="*/ 1566644 h 2672074"/>
                        <a:gd name="connsiteX33" fmla="*/ 1691117 w 2049364"/>
                        <a:gd name="connsiteY33" fmla="*/ 1587811 h 2672074"/>
                        <a:gd name="connsiteX34" fmla="*/ 1720751 w 2049364"/>
                        <a:gd name="connsiteY34" fmla="*/ 1638611 h 2672074"/>
                        <a:gd name="connsiteX35" fmla="*/ 1771551 w 2049364"/>
                        <a:gd name="connsiteY35" fmla="*/ 1786778 h 2672074"/>
                        <a:gd name="connsiteX36" fmla="*/ 1788484 w 2049364"/>
                        <a:gd name="connsiteY36" fmla="*/ 1812178 h 2672074"/>
                        <a:gd name="connsiteX37" fmla="*/ 1792717 w 2049364"/>
                        <a:gd name="connsiteY37" fmla="*/ 1905311 h 2672074"/>
                        <a:gd name="connsiteX38" fmla="*/ 1796951 w 2049364"/>
                        <a:gd name="connsiteY38" fmla="*/ 1956111 h 2672074"/>
                        <a:gd name="connsiteX39" fmla="*/ 1792717 w 2049364"/>
                        <a:gd name="connsiteY39" fmla="*/ 2066178 h 2672074"/>
                        <a:gd name="connsiteX40" fmla="*/ 1805417 w 2049364"/>
                        <a:gd name="connsiteY40" fmla="*/ 2231278 h 2672074"/>
                        <a:gd name="connsiteX41" fmla="*/ 1813884 w 2049364"/>
                        <a:gd name="connsiteY41" fmla="*/ 2269378 h 2672074"/>
                        <a:gd name="connsiteX42" fmla="*/ 1822351 w 2049364"/>
                        <a:gd name="connsiteY42" fmla="*/ 2303244 h 2672074"/>
                        <a:gd name="connsiteX43" fmla="*/ 1830817 w 2049364"/>
                        <a:gd name="connsiteY43" fmla="*/ 2332878 h 2672074"/>
                        <a:gd name="connsiteX44" fmla="*/ 1835051 w 2049364"/>
                        <a:gd name="connsiteY44" fmla="*/ 2358278 h 2672074"/>
                        <a:gd name="connsiteX45" fmla="*/ 1822351 w 2049364"/>
                        <a:gd name="connsiteY45" fmla="*/ 2430244 h 2672074"/>
                        <a:gd name="connsiteX46" fmla="*/ 1822351 w 2049364"/>
                        <a:gd name="connsiteY46" fmla="*/ 2514911 h 2672074"/>
                        <a:gd name="connsiteX47" fmla="*/ 1826584 w 2049364"/>
                        <a:gd name="connsiteY47" fmla="*/ 2561478 h 2672074"/>
                        <a:gd name="connsiteX48" fmla="*/ 1830817 w 2049364"/>
                        <a:gd name="connsiteY48" fmla="*/ 2574178 h 2672074"/>
                        <a:gd name="connsiteX49" fmla="*/ 1843517 w 2049364"/>
                        <a:gd name="connsiteY49" fmla="*/ 2582644 h 2672074"/>
                        <a:gd name="connsiteX50" fmla="*/ 2049364 w 2049364"/>
                        <a:gd name="connsiteY50" fmla="*/ 2672074 h 2672074"/>
                        <a:gd name="connsiteX0" fmla="*/ 0 w 2049364"/>
                        <a:gd name="connsiteY0" fmla="*/ 0 h 2672074"/>
                        <a:gd name="connsiteX1" fmla="*/ 59167 w 2049364"/>
                        <a:gd name="connsiteY1" fmla="*/ 175995 h 2672074"/>
                        <a:gd name="connsiteX2" fmla="*/ 150184 w 2049364"/>
                        <a:gd name="connsiteY2" fmla="*/ 305111 h 2672074"/>
                        <a:gd name="connsiteX3" fmla="*/ 205217 w 2049364"/>
                        <a:gd name="connsiteY3" fmla="*/ 347444 h 2672074"/>
                        <a:gd name="connsiteX4" fmla="*/ 251784 w 2049364"/>
                        <a:gd name="connsiteY4" fmla="*/ 402478 h 2672074"/>
                        <a:gd name="connsiteX5" fmla="*/ 264484 w 2049364"/>
                        <a:gd name="connsiteY5" fmla="*/ 427878 h 2672074"/>
                        <a:gd name="connsiteX6" fmla="*/ 361851 w 2049364"/>
                        <a:gd name="connsiteY6" fmla="*/ 482911 h 2672074"/>
                        <a:gd name="connsiteX7" fmla="*/ 408417 w 2049364"/>
                        <a:gd name="connsiteY7" fmla="*/ 508311 h 2672074"/>
                        <a:gd name="connsiteX8" fmla="*/ 442284 w 2049364"/>
                        <a:gd name="connsiteY8" fmla="*/ 529478 h 2672074"/>
                        <a:gd name="connsiteX9" fmla="*/ 480384 w 2049364"/>
                        <a:gd name="connsiteY9" fmla="*/ 567578 h 2672074"/>
                        <a:gd name="connsiteX10" fmla="*/ 531184 w 2049364"/>
                        <a:gd name="connsiteY10" fmla="*/ 597211 h 2672074"/>
                        <a:gd name="connsiteX11" fmla="*/ 615851 w 2049364"/>
                        <a:gd name="connsiteY11" fmla="*/ 677644 h 2672074"/>
                        <a:gd name="connsiteX12" fmla="*/ 700517 w 2049364"/>
                        <a:gd name="connsiteY12" fmla="*/ 749611 h 2672074"/>
                        <a:gd name="connsiteX13" fmla="*/ 734384 w 2049364"/>
                        <a:gd name="connsiteY13" fmla="*/ 779244 h 2672074"/>
                        <a:gd name="connsiteX14" fmla="*/ 768251 w 2049364"/>
                        <a:gd name="connsiteY14" fmla="*/ 825811 h 2672074"/>
                        <a:gd name="connsiteX15" fmla="*/ 950284 w 2049364"/>
                        <a:gd name="connsiteY15" fmla="*/ 965511 h 2672074"/>
                        <a:gd name="connsiteX16" fmla="*/ 1010080 w 2049364"/>
                        <a:gd name="connsiteY16" fmla="*/ 1025306 h 2672074"/>
                        <a:gd name="connsiteX17" fmla="*/ 1047651 w 2049364"/>
                        <a:gd name="connsiteY17" fmla="*/ 1058644 h 2672074"/>
                        <a:gd name="connsiteX18" fmla="*/ 1163539 w 2049364"/>
                        <a:gd name="connsiteY18" fmla="*/ 1151778 h 2672074"/>
                        <a:gd name="connsiteX19" fmla="*/ 1263551 w 2049364"/>
                        <a:gd name="connsiteY19" fmla="*/ 1244911 h 2672074"/>
                        <a:gd name="connsiteX20" fmla="*/ 1280484 w 2049364"/>
                        <a:gd name="connsiteY20" fmla="*/ 1283011 h 2672074"/>
                        <a:gd name="connsiteX21" fmla="*/ 1365151 w 2049364"/>
                        <a:gd name="connsiteY21" fmla="*/ 1371911 h 2672074"/>
                        <a:gd name="connsiteX22" fmla="*/ 1403251 w 2049364"/>
                        <a:gd name="connsiteY22" fmla="*/ 1405778 h 2672074"/>
                        <a:gd name="connsiteX23" fmla="*/ 1415951 w 2049364"/>
                        <a:gd name="connsiteY23" fmla="*/ 1422711 h 2672074"/>
                        <a:gd name="connsiteX24" fmla="*/ 1466751 w 2049364"/>
                        <a:gd name="connsiteY24" fmla="*/ 1443878 h 2672074"/>
                        <a:gd name="connsiteX25" fmla="*/ 1496384 w 2049364"/>
                        <a:gd name="connsiteY25" fmla="*/ 1456578 h 2672074"/>
                        <a:gd name="connsiteX26" fmla="*/ 1534484 w 2049364"/>
                        <a:gd name="connsiteY26" fmla="*/ 1477744 h 2672074"/>
                        <a:gd name="connsiteX27" fmla="*/ 1593751 w 2049364"/>
                        <a:gd name="connsiteY27" fmla="*/ 1481978 h 2672074"/>
                        <a:gd name="connsiteX28" fmla="*/ 1614917 w 2049364"/>
                        <a:gd name="connsiteY28" fmla="*/ 1490444 h 2672074"/>
                        <a:gd name="connsiteX29" fmla="*/ 1623384 w 2049364"/>
                        <a:gd name="connsiteY29" fmla="*/ 1503144 h 2672074"/>
                        <a:gd name="connsiteX30" fmla="*/ 1648784 w 2049364"/>
                        <a:gd name="connsiteY30" fmla="*/ 1549711 h 2672074"/>
                        <a:gd name="connsiteX31" fmla="*/ 1665717 w 2049364"/>
                        <a:gd name="connsiteY31" fmla="*/ 1553944 h 2672074"/>
                        <a:gd name="connsiteX32" fmla="*/ 1674184 w 2049364"/>
                        <a:gd name="connsiteY32" fmla="*/ 1566644 h 2672074"/>
                        <a:gd name="connsiteX33" fmla="*/ 1691117 w 2049364"/>
                        <a:gd name="connsiteY33" fmla="*/ 1587811 h 2672074"/>
                        <a:gd name="connsiteX34" fmla="*/ 1720751 w 2049364"/>
                        <a:gd name="connsiteY34" fmla="*/ 1638611 h 2672074"/>
                        <a:gd name="connsiteX35" fmla="*/ 1771551 w 2049364"/>
                        <a:gd name="connsiteY35" fmla="*/ 1786778 h 2672074"/>
                        <a:gd name="connsiteX36" fmla="*/ 1788484 w 2049364"/>
                        <a:gd name="connsiteY36" fmla="*/ 1812178 h 2672074"/>
                        <a:gd name="connsiteX37" fmla="*/ 1792717 w 2049364"/>
                        <a:gd name="connsiteY37" fmla="*/ 1905311 h 2672074"/>
                        <a:gd name="connsiteX38" fmla="*/ 1796951 w 2049364"/>
                        <a:gd name="connsiteY38" fmla="*/ 1956111 h 2672074"/>
                        <a:gd name="connsiteX39" fmla="*/ 1792717 w 2049364"/>
                        <a:gd name="connsiteY39" fmla="*/ 2066178 h 2672074"/>
                        <a:gd name="connsiteX40" fmla="*/ 1805417 w 2049364"/>
                        <a:gd name="connsiteY40" fmla="*/ 2231278 h 2672074"/>
                        <a:gd name="connsiteX41" fmla="*/ 1813884 w 2049364"/>
                        <a:gd name="connsiteY41" fmla="*/ 2269378 h 2672074"/>
                        <a:gd name="connsiteX42" fmla="*/ 1822351 w 2049364"/>
                        <a:gd name="connsiteY42" fmla="*/ 2303244 h 2672074"/>
                        <a:gd name="connsiteX43" fmla="*/ 1830817 w 2049364"/>
                        <a:gd name="connsiteY43" fmla="*/ 2332878 h 2672074"/>
                        <a:gd name="connsiteX44" fmla="*/ 1835051 w 2049364"/>
                        <a:gd name="connsiteY44" fmla="*/ 2358278 h 2672074"/>
                        <a:gd name="connsiteX45" fmla="*/ 1822351 w 2049364"/>
                        <a:gd name="connsiteY45" fmla="*/ 2430244 h 2672074"/>
                        <a:gd name="connsiteX46" fmla="*/ 1822351 w 2049364"/>
                        <a:gd name="connsiteY46" fmla="*/ 2514911 h 2672074"/>
                        <a:gd name="connsiteX47" fmla="*/ 1826584 w 2049364"/>
                        <a:gd name="connsiteY47" fmla="*/ 2561478 h 2672074"/>
                        <a:gd name="connsiteX48" fmla="*/ 1830817 w 2049364"/>
                        <a:gd name="connsiteY48" fmla="*/ 2574178 h 2672074"/>
                        <a:gd name="connsiteX49" fmla="*/ 1843517 w 2049364"/>
                        <a:gd name="connsiteY49" fmla="*/ 2582644 h 2672074"/>
                        <a:gd name="connsiteX50" fmla="*/ 2049364 w 2049364"/>
                        <a:gd name="connsiteY50" fmla="*/ 2672074 h 26720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2049364" h="2672074">
                          <a:moveTo>
                            <a:pt x="0" y="0"/>
                          </a:moveTo>
                          <a:cubicBezTo>
                            <a:pt x="2822" y="7056"/>
                            <a:pt x="34136" y="125143"/>
                            <a:pt x="59167" y="175995"/>
                          </a:cubicBezTo>
                          <a:cubicBezTo>
                            <a:pt x="84198" y="226847"/>
                            <a:pt x="125842" y="276536"/>
                            <a:pt x="150184" y="305111"/>
                          </a:cubicBezTo>
                          <a:cubicBezTo>
                            <a:pt x="174526" y="333686"/>
                            <a:pt x="67474" y="244137"/>
                            <a:pt x="205217" y="347444"/>
                          </a:cubicBezTo>
                          <a:cubicBezTo>
                            <a:pt x="234521" y="369422"/>
                            <a:pt x="232414" y="368580"/>
                            <a:pt x="251784" y="402478"/>
                          </a:cubicBezTo>
                          <a:cubicBezTo>
                            <a:pt x="256480" y="410697"/>
                            <a:pt x="257386" y="421615"/>
                            <a:pt x="264484" y="427878"/>
                          </a:cubicBezTo>
                          <a:cubicBezTo>
                            <a:pt x="305622" y="464176"/>
                            <a:pt x="319935" y="461953"/>
                            <a:pt x="361851" y="482911"/>
                          </a:cubicBezTo>
                          <a:cubicBezTo>
                            <a:pt x="377665" y="490818"/>
                            <a:pt x="393115" y="499452"/>
                            <a:pt x="408417" y="508311"/>
                          </a:cubicBezTo>
                          <a:cubicBezTo>
                            <a:pt x="419938" y="514981"/>
                            <a:pt x="432008" y="521015"/>
                            <a:pt x="442284" y="529478"/>
                          </a:cubicBezTo>
                          <a:cubicBezTo>
                            <a:pt x="456148" y="540896"/>
                            <a:pt x="466098" y="556693"/>
                            <a:pt x="480384" y="567578"/>
                          </a:cubicBezTo>
                          <a:cubicBezTo>
                            <a:pt x="495977" y="579459"/>
                            <a:pt x="515232" y="585817"/>
                            <a:pt x="531184" y="597211"/>
                          </a:cubicBezTo>
                          <a:cubicBezTo>
                            <a:pt x="558539" y="616750"/>
                            <a:pt x="592346" y="656413"/>
                            <a:pt x="615851" y="677644"/>
                          </a:cubicBezTo>
                          <a:cubicBezTo>
                            <a:pt x="643338" y="702471"/>
                            <a:pt x="672394" y="725506"/>
                            <a:pt x="700517" y="749611"/>
                          </a:cubicBezTo>
                          <a:cubicBezTo>
                            <a:pt x="711906" y="759373"/>
                            <a:pt x="725561" y="767113"/>
                            <a:pt x="734384" y="779244"/>
                          </a:cubicBezTo>
                          <a:cubicBezTo>
                            <a:pt x="745673" y="794766"/>
                            <a:pt x="754133" y="812808"/>
                            <a:pt x="768251" y="825811"/>
                          </a:cubicBezTo>
                          <a:cubicBezTo>
                            <a:pt x="794568" y="850050"/>
                            <a:pt x="909979" y="932262"/>
                            <a:pt x="950284" y="965511"/>
                          </a:cubicBezTo>
                          <a:cubicBezTo>
                            <a:pt x="990589" y="998760"/>
                            <a:pt x="991736" y="1015428"/>
                            <a:pt x="1010080" y="1025306"/>
                          </a:cubicBezTo>
                          <a:cubicBezTo>
                            <a:pt x="1024191" y="1046473"/>
                            <a:pt x="1022075" y="1037565"/>
                            <a:pt x="1047651" y="1058644"/>
                          </a:cubicBezTo>
                          <a:cubicBezTo>
                            <a:pt x="1073228" y="1079723"/>
                            <a:pt x="1102364" y="1116093"/>
                            <a:pt x="1163539" y="1151778"/>
                          </a:cubicBezTo>
                          <a:cubicBezTo>
                            <a:pt x="1184706" y="1178589"/>
                            <a:pt x="1244060" y="1223039"/>
                            <a:pt x="1263551" y="1244911"/>
                          </a:cubicBezTo>
                          <a:cubicBezTo>
                            <a:pt x="1283042" y="1266783"/>
                            <a:pt x="1272548" y="1271602"/>
                            <a:pt x="1280484" y="1283011"/>
                          </a:cubicBezTo>
                          <a:cubicBezTo>
                            <a:pt x="1330048" y="1354260"/>
                            <a:pt x="1318042" y="1324802"/>
                            <a:pt x="1365151" y="1371911"/>
                          </a:cubicBezTo>
                          <a:cubicBezTo>
                            <a:pt x="1401022" y="1407782"/>
                            <a:pt x="1361771" y="1380890"/>
                            <a:pt x="1403251" y="1405778"/>
                          </a:cubicBezTo>
                          <a:cubicBezTo>
                            <a:pt x="1407484" y="1411422"/>
                            <a:pt x="1410962" y="1417722"/>
                            <a:pt x="1415951" y="1422711"/>
                          </a:cubicBezTo>
                          <a:cubicBezTo>
                            <a:pt x="1428604" y="1435364"/>
                            <a:pt x="1453255" y="1438094"/>
                            <a:pt x="1466751" y="1443878"/>
                          </a:cubicBezTo>
                          <a:cubicBezTo>
                            <a:pt x="1476629" y="1448111"/>
                            <a:pt x="1486772" y="1451772"/>
                            <a:pt x="1496384" y="1456578"/>
                          </a:cubicBezTo>
                          <a:cubicBezTo>
                            <a:pt x="1499263" y="1458017"/>
                            <a:pt x="1528367" y="1476725"/>
                            <a:pt x="1534484" y="1477744"/>
                          </a:cubicBezTo>
                          <a:cubicBezTo>
                            <a:pt x="1554021" y="1481000"/>
                            <a:pt x="1573995" y="1480567"/>
                            <a:pt x="1593751" y="1481978"/>
                          </a:cubicBezTo>
                          <a:cubicBezTo>
                            <a:pt x="1600806" y="1484800"/>
                            <a:pt x="1608734" y="1486027"/>
                            <a:pt x="1614917" y="1490444"/>
                          </a:cubicBezTo>
                          <a:cubicBezTo>
                            <a:pt x="1619057" y="1493401"/>
                            <a:pt x="1621109" y="1498593"/>
                            <a:pt x="1623384" y="1503144"/>
                          </a:cubicBezTo>
                          <a:cubicBezTo>
                            <a:pt x="1628834" y="1514044"/>
                            <a:pt x="1636220" y="1540737"/>
                            <a:pt x="1648784" y="1549711"/>
                          </a:cubicBezTo>
                          <a:cubicBezTo>
                            <a:pt x="1653518" y="1553093"/>
                            <a:pt x="1660073" y="1552533"/>
                            <a:pt x="1665717" y="1553944"/>
                          </a:cubicBezTo>
                          <a:cubicBezTo>
                            <a:pt x="1668539" y="1558177"/>
                            <a:pt x="1671131" y="1562574"/>
                            <a:pt x="1674184" y="1566644"/>
                          </a:cubicBezTo>
                          <a:cubicBezTo>
                            <a:pt x="1679605" y="1573872"/>
                            <a:pt x="1686208" y="1580225"/>
                            <a:pt x="1691117" y="1587811"/>
                          </a:cubicBezTo>
                          <a:cubicBezTo>
                            <a:pt x="1701767" y="1604270"/>
                            <a:pt x="1713386" y="1620443"/>
                            <a:pt x="1720751" y="1638611"/>
                          </a:cubicBezTo>
                          <a:cubicBezTo>
                            <a:pt x="1733435" y="1669898"/>
                            <a:pt x="1751453" y="1746582"/>
                            <a:pt x="1771551" y="1786778"/>
                          </a:cubicBezTo>
                          <a:cubicBezTo>
                            <a:pt x="1776102" y="1795879"/>
                            <a:pt x="1782840" y="1803711"/>
                            <a:pt x="1788484" y="1812178"/>
                          </a:cubicBezTo>
                          <a:cubicBezTo>
                            <a:pt x="1789895" y="1843222"/>
                            <a:pt x="1790892" y="1874288"/>
                            <a:pt x="1792717" y="1905311"/>
                          </a:cubicBezTo>
                          <a:cubicBezTo>
                            <a:pt x="1793715" y="1922274"/>
                            <a:pt x="1796951" y="1939119"/>
                            <a:pt x="1796951" y="1956111"/>
                          </a:cubicBezTo>
                          <a:cubicBezTo>
                            <a:pt x="1796951" y="1992827"/>
                            <a:pt x="1794128" y="2029489"/>
                            <a:pt x="1792717" y="2066178"/>
                          </a:cubicBezTo>
                          <a:cubicBezTo>
                            <a:pt x="1795898" y="2120246"/>
                            <a:pt x="1798517" y="2177798"/>
                            <a:pt x="1805417" y="2231278"/>
                          </a:cubicBezTo>
                          <a:cubicBezTo>
                            <a:pt x="1807082" y="2244181"/>
                            <a:pt x="1810904" y="2256714"/>
                            <a:pt x="1813884" y="2269378"/>
                          </a:cubicBezTo>
                          <a:cubicBezTo>
                            <a:pt x="1816549" y="2280705"/>
                            <a:pt x="1819353" y="2292001"/>
                            <a:pt x="1822351" y="2303244"/>
                          </a:cubicBezTo>
                          <a:cubicBezTo>
                            <a:pt x="1824998" y="2313170"/>
                            <a:pt x="1828507" y="2322868"/>
                            <a:pt x="1830817" y="2332878"/>
                          </a:cubicBezTo>
                          <a:cubicBezTo>
                            <a:pt x="1832747" y="2341242"/>
                            <a:pt x="1833640" y="2349811"/>
                            <a:pt x="1835051" y="2358278"/>
                          </a:cubicBezTo>
                          <a:cubicBezTo>
                            <a:pt x="1830818" y="2382267"/>
                            <a:pt x="1823871" y="2405932"/>
                            <a:pt x="1822351" y="2430244"/>
                          </a:cubicBezTo>
                          <a:cubicBezTo>
                            <a:pt x="1813783" y="2567328"/>
                            <a:pt x="1835248" y="2450419"/>
                            <a:pt x="1822351" y="2514911"/>
                          </a:cubicBezTo>
                          <a:cubicBezTo>
                            <a:pt x="1823762" y="2530433"/>
                            <a:pt x="1824380" y="2546048"/>
                            <a:pt x="1826584" y="2561478"/>
                          </a:cubicBezTo>
                          <a:cubicBezTo>
                            <a:pt x="1827215" y="2565895"/>
                            <a:pt x="1828029" y="2570694"/>
                            <a:pt x="1830817" y="2574178"/>
                          </a:cubicBezTo>
                          <a:cubicBezTo>
                            <a:pt x="1833995" y="2578151"/>
                            <a:pt x="1839100" y="2580120"/>
                            <a:pt x="1843517" y="2582644"/>
                          </a:cubicBezTo>
                          <a:cubicBezTo>
                            <a:pt x="1848996" y="2585775"/>
                            <a:pt x="2043719" y="2669252"/>
                            <a:pt x="2049364" y="2672074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539" name="Freeform: Shape 14538">
              <a:extLst>
                <a:ext uri="{FF2B5EF4-FFF2-40B4-BE49-F238E27FC236}">
                  <a16:creationId xmlns:a16="http://schemas.microsoft.com/office/drawing/2014/main" id="{1247330B-0E99-FFBE-B936-5D472B4FA67A}"/>
                </a:ext>
              </a:extLst>
            </p:cNvPr>
            <p:cNvSpPr/>
            <p:nvPr/>
          </p:nvSpPr>
          <p:spPr>
            <a:xfrm>
              <a:off x="8103764" y="2915654"/>
              <a:ext cx="1956955" cy="2271681"/>
            </a:xfrm>
            <a:custGeom>
              <a:avLst/>
              <a:gdLst>
                <a:gd name="connsiteX0" fmla="*/ 0 w 1956955"/>
                <a:gd name="connsiteY0" fmla="*/ 0 h 2271681"/>
                <a:gd name="connsiteX1" fmla="*/ 63500 w 1956955"/>
                <a:gd name="connsiteY1" fmla="*/ 95250 h 2271681"/>
                <a:gd name="connsiteX2" fmla="*/ 118340 w 1956955"/>
                <a:gd name="connsiteY2" fmla="*/ 138545 h 2271681"/>
                <a:gd name="connsiteX3" fmla="*/ 141431 w 1956955"/>
                <a:gd name="connsiteY3" fmla="*/ 141431 h 2271681"/>
                <a:gd name="connsiteX4" fmla="*/ 155863 w 1956955"/>
                <a:gd name="connsiteY4" fmla="*/ 152977 h 2271681"/>
                <a:gd name="connsiteX5" fmla="*/ 187613 w 1956955"/>
                <a:gd name="connsiteY5" fmla="*/ 193386 h 2271681"/>
                <a:gd name="connsiteX6" fmla="*/ 204931 w 1956955"/>
                <a:gd name="connsiteY6" fmla="*/ 196272 h 2271681"/>
                <a:gd name="connsiteX7" fmla="*/ 230909 w 1956955"/>
                <a:gd name="connsiteY7" fmla="*/ 199159 h 2271681"/>
                <a:gd name="connsiteX8" fmla="*/ 282863 w 1956955"/>
                <a:gd name="connsiteY8" fmla="*/ 207818 h 2271681"/>
                <a:gd name="connsiteX9" fmla="*/ 363681 w 1956955"/>
                <a:gd name="connsiteY9" fmla="*/ 230909 h 2271681"/>
                <a:gd name="connsiteX10" fmla="*/ 395431 w 1956955"/>
                <a:gd name="connsiteY10" fmla="*/ 245340 h 2271681"/>
                <a:gd name="connsiteX11" fmla="*/ 467591 w 1956955"/>
                <a:gd name="connsiteY11" fmla="*/ 265545 h 2271681"/>
                <a:gd name="connsiteX12" fmla="*/ 516659 w 1956955"/>
                <a:gd name="connsiteY12" fmla="*/ 294409 h 2271681"/>
                <a:gd name="connsiteX13" fmla="*/ 583045 w 1956955"/>
                <a:gd name="connsiteY13" fmla="*/ 303068 h 2271681"/>
                <a:gd name="connsiteX14" fmla="*/ 666750 w 1956955"/>
                <a:gd name="connsiteY14" fmla="*/ 334818 h 2271681"/>
                <a:gd name="connsiteX15" fmla="*/ 883227 w 1956955"/>
                <a:gd name="connsiteY15" fmla="*/ 418522 h 2271681"/>
                <a:gd name="connsiteX16" fmla="*/ 914977 w 1956955"/>
                <a:gd name="connsiteY16" fmla="*/ 421409 h 2271681"/>
                <a:gd name="connsiteX17" fmla="*/ 966932 w 1956955"/>
                <a:gd name="connsiteY17" fmla="*/ 447386 h 2271681"/>
                <a:gd name="connsiteX18" fmla="*/ 990022 w 1956955"/>
                <a:gd name="connsiteY18" fmla="*/ 453159 h 2271681"/>
                <a:gd name="connsiteX19" fmla="*/ 1010227 w 1956955"/>
                <a:gd name="connsiteY19" fmla="*/ 461818 h 2271681"/>
                <a:gd name="connsiteX20" fmla="*/ 1041977 w 1956955"/>
                <a:gd name="connsiteY20" fmla="*/ 479136 h 2271681"/>
                <a:gd name="connsiteX21" fmla="*/ 1050636 w 1956955"/>
                <a:gd name="connsiteY21" fmla="*/ 487795 h 2271681"/>
                <a:gd name="connsiteX22" fmla="*/ 1093932 w 1956955"/>
                <a:gd name="connsiteY22" fmla="*/ 533977 h 2271681"/>
                <a:gd name="connsiteX23" fmla="*/ 1134341 w 1956955"/>
                <a:gd name="connsiteY23" fmla="*/ 611909 h 2271681"/>
                <a:gd name="connsiteX24" fmla="*/ 1143000 w 1956955"/>
                <a:gd name="connsiteY24" fmla="*/ 649431 h 2271681"/>
                <a:gd name="connsiteX25" fmla="*/ 1160318 w 1956955"/>
                <a:gd name="connsiteY25" fmla="*/ 666750 h 2271681"/>
                <a:gd name="connsiteX26" fmla="*/ 1174750 w 1956955"/>
                <a:gd name="connsiteY26" fmla="*/ 695613 h 2271681"/>
                <a:gd name="connsiteX27" fmla="*/ 1186295 w 1956955"/>
                <a:gd name="connsiteY27" fmla="*/ 730250 h 2271681"/>
                <a:gd name="connsiteX28" fmla="*/ 1192068 w 1956955"/>
                <a:gd name="connsiteY28" fmla="*/ 750454 h 2271681"/>
                <a:gd name="connsiteX29" fmla="*/ 1264227 w 1956955"/>
                <a:gd name="connsiteY29" fmla="*/ 839931 h 2271681"/>
                <a:gd name="connsiteX30" fmla="*/ 1295977 w 1956955"/>
                <a:gd name="connsiteY30" fmla="*/ 883227 h 2271681"/>
                <a:gd name="connsiteX31" fmla="*/ 1321954 w 1956955"/>
                <a:gd name="connsiteY31" fmla="*/ 912090 h 2271681"/>
                <a:gd name="connsiteX32" fmla="*/ 1365250 w 1956955"/>
                <a:gd name="connsiteY32" fmla="*/ 1007340 h 2271681"/>
                <a:gd name="connsiteX33" fmla="*/ 1411432 w 1956955"/>
                <a:gd name="connsiteY33" fmla="*/ 1088159 h 2271681"/>
                <a:gd name="connsiteX34" fmla="*/ 1443182 w 1956955"/>
                <a:gd name="connsiteY34" fmla="*/ 1189181 h 2271681"/>
                <a:gd name="connsiteX35" fmla="*/ 1454727 w 1956955"/>
                <a:gd name="connsiteY35" fmla="*/ 1229590 h 2271681"/>
                <a:gd name="connsiteX36" fmla="*/ 1477818 w 1956955"/>
                <a:gd name="connsiteY36" fmla="*/ 1290204 h 2271681"/>
                <a:gd name="connsiteX37" fmla="*/ 1512454 w 1956955"/>
                <a:gd name="connsiteY37" fmla="*/ 1347931 h 2271681"/>
                <a:gd name="connsiteX38" fmla="*/ 1535545 w 1956955"/>
                <a:gd name="connsiteY38" fmla="*/ 1451840 h 2271681"/>
                <a:gd name="connsiteX39" fmla="*/ 1541318 w 1956955"/>
                <a:gd name="connsiteY39" fmla="*/ 1489363 h 2271681"/>
                <a:gd name="connsiteX40" fmla="*/ 1547091 w 1956955"/>
                <a:gd name="connsiteY40" fmla="*/ 1541318 h 2271681"/>
                <a:gd name="connsiteX41" fmla="*/ 1564409 w 1956955"/>
                <a:gd name="connsiteY41" fmla="*/ 1613477 h 2271681"/>
                <a:gd name="connsiteX42" fmla="*/ 1573068 w 1956955"/>
                <a:gd name="connsiteY42" fmla="*/ 1671204 h 2271681"/>
                <a:gd name="connsiteX43" fmla="*/ 1584614 w 1956955"/>
                <a:gd name="connsiteY43" fmla="*/ 1694295 h 2271681"/>
                <a:gd name="connsiteX44" fmla="*/ 1599045 w 1956955"/>
                <a:gd name="connsiteY44" fmla="*/ 1737590 h 2271681"/>
                <a:gd name="connsiteX45" fmla="*/ 1607704 w 1956955"/>
                <a:gd name="connsiteY45" fmla="*/ 1746250 h 2271681"/>
                <a:gd name="connsiteX46" fmla="*/ 1622136 w 1956955"/>
                <a:gd name="connsiteY46" fmla="*/ 1772227 h 2271681"/>
                <a:gd name="connsiteX47" fmla="*/ 1633682 w 1956955"/>
                <a:gd name="connsiteY47" fmla="*/ 1844386 h 2271681"/>
                <a:gd name="connsiteX48" fmla="*/ 1648114 w 1956955"/>
                <a:gd name="connsiteY48" fmla="*/ 1928090 h 2271681"/>
                <a:gd name="connsiteX49" fmla="*/ 1651000 w 1956955"/>
                <a:gd name="connsiteY49" fmla="*/ 1951181 h 2271681"/>
                <a:gd name="connsiteX50" fmla="*/ 1653886 w 1956955"/>
                <a:gd name="connsiteY50" fmla="*/ 1994477 h 2271681"/>
                <a:gd name="connsiteX51" fmla="*/ 1665432 w 1956955"/>
                <a:gd name="connsiteY51" fmla="*/ 2011795 h 2271681"/>
                <a:gd name="connsiteX52" fmla="*/ 1668318 w 1956955"/>
                <a:gd name="connsiteY52" fmla="*/ 2069522 h 2271681"/>
                <a:gd name="connsiteX53" fmla="*/ 1671204 w 1956955"/>
                <a:gd name="connsiteY53" fmla="*/ 2083954 h 2271681"/>
                <a:gd name="connsiteX54" fmla="*/ 1665432 w 1956955"/>
                <a:gd name="connsiteY54" fmla="*/ 2095500 h 2271681"/>
                <a:gd name="connsiteX55" fmla="*/ 1662545 w 1956955"/>
                <a:gd name="connsiteY55" fmla="*/ 2107045 h 2271681"/>
                <a:gd name="connsiteX56" fmla="*/ 1665432 w 1956955"/>
                <a:gd name="connsiteY56" fmla="*/ 2161886 h 2271681"/>
                <a:gd name="connsiteX57" fmla="*/ 1708727 w 1956955"/>
                <a:gd name="connsiteY57" fmla="*/ 2184977 h 2271681"/>
                <a:gd name="connsiteX58" fmla="*/ 1749136 w 1956955"/>
                <a:gd name="connsiteY58" fmla="*/ 2208068 h 2271681"/>
                <a:gd name="connsiteX59" fmla="*/ 1806864 w 1956955"/>
                <a:gd name="connsiteY59" fmla="*/ 2219613 h 2271681"/>
                <a:gd name="connsiteX60" fmla="*/ 1838614 w 1956955"/>
                <a:gd name="connsiteY60" fmla="*/ 2231159 h 2271681"/>
                <a:gd name="connsiteX61" fmla="*/ 1855932 w 1956955"/>
                <a:gd name="connsiteY61" fmla="*/ 2239818 h 2271681"/>
                <a:gd name="connsiteX62" fmla="*/ 1890568 w 1956955"/>
                <a:gd name="connsiteY62" fmla="*/ 2251363 h 2271681"/>
                <a:gd name="connsiteX63" fmla="*/ 1951182 w 1956955"/>
                <a:gd name="connsiteY63" fmla="*/ 2271568 h 2271681"/>
                <a:gd name="connsiteX64" fmla="*/ 1956955 w 1956955"/>
                <a:gd name="connsiteY64" fmla="*/ 2271568 h 227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956955" h="2271681" extrusionOk="0">
                  <a:moveTo>
                    <a:pt x="0" y="0"/>
                  </a:moveTo>
                  <a:cubicBezTo>
                    <a:pt x="25368" y="47530"/>
                    <a:pt x="21890" y="45747"/>
                    <a:pt x="63500" y="95250"/>
                  </a:cubicBezTo>
                  <a:cubicBezTo>
                    <a:pt x="79849" y="109332"/>
                    <a:pt x="97105" y="130360"/>
                    <a:pt x="118340" y="138545"/>
                  </a:cubicBezTo>
                  <a:cubicBezTo>
                    <a:pt x="126041" y="140724"/>
                    <a:pt x="133425" y="139973"/>
                    <a:pt x="141431" y="141431"/>
                  </a:cubicBezTo>
                  <a:cubicBezTo>
                    <a:pt x="146317" y="145743"/>
                    <a:pt x="151881" y="148005"/>
                    <a:pt x="155863" y="152977"/>
                  </a:cubicBezTo>
                  <a:cubicBezTo>
                    <a:pt x="174155" y="178530"/>
                    <a:pt x="156014" y="179914"/>
                    <a:pt x="187613" y="193386"/>
                  </a:cubicBezTo>
                  <a:cubicBezTo>
                    <a:pt x="192014" y="195051"/>
                    <a:pt x="198620" y="196491"/>
                    <a:pt x="204931" y="196272"/>
                  </a:cubicBezTo>
                  <a:cubicBezTo>
                    <a:pt x="215059" y="197371"/>
                    <a:pt x="221441" y="197344"/>
                    <a:pt x="230909" y="199159"/>
                  </a:cubicBezTo>
                  <a:cubicBezTo>
                    <a:pt x="250150" y="201976"/>
                    <a:pt x="267538" y="202851"/>
                    <a:pt x="282863" y="207818"/>
                  </a:cubicBezTo>
                  <a:cubicBezTo>
                    <a:pt x="317563" y="210667"/>
                    <a:pt x="333013" y="217807"/>
                    <a:pt x="363681" y="230909"/>
                  </a:cubicBezTo>
                  <a:cubicBezTo>
                    <a:pt x="374374" y="236527"/>
                    <a:pt x="383244" y="239376"/>
                    <a:pt x="395431" y="245340"/>
                  </a:cubicBezTo>
                  <a:cubicBezTo>
                    <a:pt x="423271" y="256215"/>
                    <a:pt x="437219" y="257802"/>
                    <a:pt x="467591" y="265545"/>
                  </a:cubicBezTo>
                  <a:cubicBezTo>
                    <a:pt x="480798" y="272218"/>
                    <a:pt x="501091" y="286498"/>
                    <a:pt x="516659" y="294409"/>
                  </a:cubicBezTo>
                  <a:cubicBezTo>
                    <a:pt x="540419" y="303936"/>
                    <a:pt x="563588" y="300435"/>
                    <a:pt x="583045" y="303068"/>
                  </a:cubicBezTo>
                  <a:cubicBezTo>
                    <a:pt x="608190" y="310733"/>
                    <a:pt x="641307" y="327939"/>
                    <a:pt x="666750" y="334818"/>
                  </a:cubicBezTo>
                  <a:cubicBezTo>
                    <a:pt x="715783" y="356673"/>
                    <a:pt x="824959" y="407102"/>
                    <a:pt x="883227" y="418522"/>
                  </a:cubicBezTo>
                  <a:cubicBezTo>
                    <a:pt x="891584" y="418227"/>
                    <a:pt x="899598" y="418565"/>
                    <a:pt x="914977" y="421409"/>
                  </a:cubicBezTo>
                  <a:cubicBezTo>
                    <a:pt x="998462" y="440602"/>
                    <a:pt x="901681" y="407374"/>
                    <a:pt x="966932" y="447386"/>
                  </a:cubicBezTo>
                  <a:cubicBezTo>
                    <a:pt x="974739" y="451152"/>
                    <a:pt x="983293" y="451042"/>
                    <a:pt x="990022" y="453159"/>
                  </a:cubicBezTo>
                  <a:cubicBezTo>
                    <a:pt x="997883" y="454547"/>
                    <a:pt x="1003427" y="459826"/>
                    <a:pt x="1010227" y="461818"/>
                  </a:cubicBezTo>
                  <a:cubicBezTo>
                    <a:pt x="1017275" y="465075"/>
                    <a:pt x="1034456" y="472543"/>
                    <a:pt x="1041977" y="479136"/>
                  </a:cubicBezTo>
                  <a:cubicBezTo>
                    <a:pt x="1045273" y="481591"/>
                    <a:pt x="1046715" y="484918"/>
                    <a:pt x="1050636" y="487795"/>
                  </a:cubicBezTo>
                  <a:cubicBezTo>
                    <a:pt x="1066403" y="503489"/>
                    <a:pt x="1084310" y="514282"/>
                    <a:pt x="1093932" y="533977"/>
                  </a:cubicBezTo>
                  <a:cubicBezTo>
                    <a:pt x="1148601" y="638209"/>
                    <a:pt x="1084495" y="560635"/>
                    <a:pt x="1134341" y="611909"/>
                  </a:cubicBezTo>
                  <a:cubicBezTo>
                    <a:pt x="1138877" y="623986"/>
                    <a:pt x="1138556" y="638824"/>
                    <a:pt x="1143000" y="649431"/>
                  </a:cubicBezTo>
                  <a:cubicBezTo>
                    <a:pt x="1145500" y="656536"/>
                    <a:pt x="1156116" y="660382"/>
                    <a:pt x="1160318" y="666750"/>
                  </a:cubicBezTo>
                  <a:cubicBezTo>
                    <a:pt x="1167525" y="675011"/>
                    <a:pt x="1170009" y="684622"/>
                    <a:pt x="1174750" y="695613"/>
                  </a:cubicBezTo>
                  <a:cubicBezTo>
                    <a:pt x="1178584" y="708124"/>
                    <a:pt x="1180729" y="719992"/>
                    <a:pt x="1186295" y="730250"/>
                  </a:cubicBezTo>
                  <a:cubicBezTo>
                    <a:pt x="1187867" y="736850"/>
                    <a:pt x="1187219" y="744973"/>
                    <a:pt x="1192068" y="750454"/>
                  </a:cubicBezTo>
                  <a:cubicBezTo>
                    <a:pt x="1213943" y="784179"/>
                    <a:pt x="1244985" y="813111"/>
                    <a:pt x="1264227" y="839931"/>
                  </a:cubicBezTo>
                  <a:cubicBezTo>
                    <a:pt x="1275525" y="854495"/>
                    <a:pt x="1284354" y="871364"/>
                    <a:pt x="1295977" y="883227"/>
                  </a:cubicBezTo>
                  <a:cubicBezTo>
                    <a:pt x="1307625" y="891797"/>
                    <a:pt x="1315011" y="902120"/>
                    <a:pt x="1321954" y="912090"/>
                  </a:cubicBezTo>
                  <a:cubicBezTo>
                    <a:pt x="1336054" y="947823"/>
                    <a:pt x="1347779" y="981351"/>
                    <a:pt x="1365250" y="1007340"/>
                  </a:cubicBezTo>
                  <a:cubicBezTo>
                    <a:pt x="1371894" y="1019709"/>
                    <a:pt x="1404001" y="1066220"/>
                    <a:pt x="1411432" y="1088159"/>
                  </a:cubicBezTo>
                  <a:cubicBezTo>
                    <a:pt x="1424778" y="1125157"/>
                    <a:pt x="1430499" y="1154696"/>
                    <a:pt x="1443182" y="1189181"/>
                  </a:cubicBezTo>
                  <a:cubicBezTo>
                    <a:pt x="1446166" y="1199670"/>
                    <a:pt x="1450701" y="1219086"/>
                    <a:pt x="1454727" y="1229590"/>
                  </a:cubicBezTo>
                  <a:cubicBezTo>
                    <a:pt x="1459108" y="1254295"/>
                    <a:pt x="1465545" y="1267609"/>
                    <a:pt x="1477818" y="1290204"/>
                  </a:cubicBezTo>
                  <a:cubicBezTo>
                    <a:pt x="1483932" y="1302997"/>
                    <a:pt x="1506137" y="1335877"/>
                    <a:pt x="1512454" y="1347931"/>
                  </a:cubicBezTo>
                  <a:cubicBezTo>
                    <a:pt x="1522749" y="1383758"/>
                    <a:pt x="1528477" y="1420580"/>
                    <a:pt x="1535545" y="1451840"/>
                  </a:cubicBezTo>
                  <a:cubicBezTo>
                    <a:pt x="1537391" y="1466077"/>
                    <a:pt x="1538693" y="1476825"/>
                    <a:pt x="1541318" y="1489363"/>
                  </a:cubicBezTo>
                  <a:cubicBezTo>
                    <a:pt x="1541155" y="1509476"/>
                    <a:pt x="1545396" y="1523919"/>
                    <a:pt x="1547091" y="1541318"/>
                  </a:cubicBezTo>
                  <a:cubicBezTo>
                    <a:pt x="1552190" y="1564311"/>
                    <a:pt x="1559403" y="1591761"/>
                    <a:pt x="1564409" y="1613477"/>
                  </a:cubicBezTo>
                  <a:cubicBezTo>
                    <a:pt x="1572450" y="1631025"/>
                    <a:pt x="1572103" y="1651883"/>
                    <a:pt x="1573068" y="1671204"/>
                  </a:cubicBezTo>
                  <a:cubicBezTo>
                    <a:pt x="1575724" y="1680503"/>
                    <a:pt x="1582107" y="1685825"/>
                    <a:pt x="1584614" y="1694295"/>
                  </a:cubicBezTo>
                  <a:cubicBezTo>
                    <a:pt x="1593372" y="1708302"/>
                    <a:pt x="1593117" y="1724268"/>
                    <a:pt x="1599045" y="1737590"/>
                  </a:cubicBezTo>
                  <a:cubicBezTo>
                    <a:pt x="1599941" y="1740988"/>
                    <a:pt x="1605463" y="1742287"/>
                    <a:pt x="1607704" y="1746250"/>
                  </a:cubicBezTo>
                  <a:cubicBezTo>
                    <a:pt x="1614501" y="1754918"/>
                    <a:pt x="1617123" y="1764426"/>
                    <a:pt x="1622136" y="1772227"/>
                  </a:cubicBezTo>
                  <a:cubicBezTo>
                    <a:pt x="1649112" y="1844513"/>
                    <a:pt x="1634114" y="1760990"/>
                    <a:pt x="1633682" y="1844386"/>
                  </a:cubicBezTo>
                  <a:cubicBezTo>
                    <a:pt x="1638066" y="1871668"/>
                    <a:pt x="1644772" y="1897007"/>
                    <a:pt x="1648114" y="1928090"/>
                  </a:cubicBezTo>
                  <a:cubicBezTo>
                    <a:pt x="1649992" y="1936509"/>
                    <a:pt x="1650159" y="1943933"/>
                    <a:pt x="1651000" y="1951181"/>
                  </a:cubicBezTo>
                  <a:cubicBezTo>
                    <a:pt x="1655357" y="1964153"/>
                    <a:pt x="1653306" y="1980500"/>
                    <a:pt x="1653886" y="1994477"/>
                  </a:cubicBezTo>
                  <a:cubicBezTo>
                    <a:pt x="1654431" y="2000591"/>
                    <a:pt x="1660473" y="2005143"/>
                    <a:pt x="1665432" y="2011795"/>
                  </a:cubicBezTo>
                  <a:cubicBezTo>
                    <a:pt x="1665298" y="2034811"/>
                    <a:pt x="1669353" y="2052598"/>
                    <a:pt x="1668318" y="2069522"/>
                  </a:cubicBezTo>
                  <a:cubicBezTo>
                    <a:pt x="1669267" y="2073418"/>
                    <a:pt x="1671178" y="2078467"/>
                    <a:pt x="1671204" y="2083954"/>
                  </a:cubicBezTo>
                  <a:cubicBezTo>
                    <a:pt x="1670964" y="2087264"/>
                    <a:pt x="1666436" y="2091584"/>
                    <a:pt x="1665432" y="2095500"/>
                  </a:cubicBezTo>
                  <a:cubicBezTo>
                    <a:pt x="1664862" y="2099171"/>
                    <a:pt x="1664094" y="2103072"/>
                    <a:pt x="1662545" y="2107045"/>
                  </a:cubicBezTo>
                  <a:cubicBezTo>
                    <a:pt x="1660524" y="2125386"/>
                    <a:pt x="1661506" y="2142029"/>
                    <a:pt x="1665432" y="2161886"/>
                  </a:cubicBezTo>
                  <a:cubicBezTo>
                    <a:pt x="1670499" y="2179037"/>
                    <a:pt x="1694941" y="2181638"/>
                    <a:pt x="1708727" y="2184977"/>
                  </a:cubicBezTo>
                  <a:cubicBezTo>
                    <a:pt x="1738922" y="2190355"/>
                    <a:pt x="1703490" y="2189010"/>
                    <a:pt x="1749136" y="2208068"/>
                  </a:cubicBezTo>
                  <a:cubicBezTo>
                    <a:pt x="1754411" y="2210691"/>
                    <a:pt x="1803410" y="2219192"/>
                    <a:pt x="1806864" y="2219613"/>
                  </a:cubicBezTo>
                  <a:cubicBezTo>
                    <a:pt x="1836326" y="2239965"/>
                    <a:pt x="1805170" y="2215467"/>
                    <a:pt x="1838614" y="2231159"/>
                  </a:cubicBezTo>
                  <a:cubicBezTo>
                    <a:pt x="1844253" y="2233291"/>
                    <a:pt x="1849199" y="2237432"/>
                    <a:pt x="1855932" y="2239818"/>
                  </a:cubicBezTo>
                  <a:cubicBezTo>
                    <a:pt x="1867915" y="2244255"/>
                    <a:pt x="1878225" y="2243657"/>
                    <a:pt x="1890568" y="2251363"/>
                  </a:cubicBezTo>
                  <a:cubicBezTo>
                    <a:pt x="1922907" y="2272437"/>
                    <a:pt x="1909709" y="2267589"/>
                    <a:pt x="1951182" y="2271568"/>
                  </a:cubicBezTo>
                  <a:cubicBezTo>
                    <a:pt x="1953106" y="2271611"/>
                    <a:pt x="1955428" y="2271801"/>
                    <a:pt x="1956955" y="2271568"/>
                  </a:cubicBezTo>
                </a:path>
              </a:pathLst>
            </a:custGeom>
            <a:noFill/>
            <a:ln w="25400" cap="flat" cmpd="sng" algn="ctr">
              <a:solidFill>
                <a:srgbClr val="0595D3"/>
              </a:solidFill>
              <a:prstDash val="dash"/>
              <a:miter lim="800000"/>
              <a:extLst>
                <a:ext uri="{C807C97D-BFC1-408E-A445-0C87EB9F89A2}">
                  <ask:lineSketchStyleProps xmlns:ask="http://schemas.microsoft.com/office/drawing/2018/sketchyshapes" sd="3450200709">
                    <a:custGeom>
                      <a:avLst/>
                      <a:gdLst>
                        <a:gd name="connsiteX0" fmla="*/ 0 w 2152650"/>
                        <a:gd name="connsiteY0" fmla="*/ 0 h 2498849"/>
                        <a:gd name="connsiteX1" fmla="*/ 69850 w 2152650"/>
                        <a:gd name="connsiteY1" fmla="*/ 104775 h 2498849"/>
                        <a:gd name="connsiteX2" fmla="*/ 130175 w 2152650"/>
                        <a:gd name="connsiteY2" fmla="*/ 152400 h 2498849"/>
                        <a:gd name="connsiteX3" fmla="*/ 155575 w 2152650"/>
                        <a:gd name="connsiteY3" fmla="*/ 155575 h 2498849"/>
                        <a:gd name="connsiteX4" fmla="*/ 171450 w 2152650"/>
                        <a:gd name="connsiteY4" fmla="*/ 168275 h 2498849"/>
                        <a:gd name="connsiteX5" fmla="*/ 206375 w 2152650"/>
                        <a:gd name="connsiteY5" fmla="*/ 212725 h 2498849"/>
                        <a:gd name="connsiteX6" fmla="*/ 225425 w 2152650"/>
                        <a:gd name="connsiteY6" fmla="*/ 215900 h 2498849"/>
                        <a:gd name="connsiteX7" fmla="*/ 254000 w 2152650"/>
                        <a:gd name="connsiteY7" fmla="*/ 219075 h 2498849"/>
                        <a:gd name="connsiteX8" fmla="*/ 311150 w 2152650"/>
                        <a:gd name="connsiteY8" fmla="*/ 228600 h 2498849"/>
                        <a:gd name="connsiteX9" fmla="*/ 400050 w 2152650"/>
                        <a:gd name="connsiteY9" fmla="*/ 254000 h 2498849"/>
                        <a:gd name="connsiteX10" fmla="*/ 434975 w 2152650"/>
                        <a:gd name="connsiteY10" fmla="*/ 269875 h 2498849"/>
                        <a:gd name="connsiteX11" fmla="*/ 514350 w 2152650"/>
                        <a:gd name="connsiteY11" fmla="*/ 292100 h 2498849"/>
                        <a:gd name="connsiteX12" fmla="*/ 568325 w 2152650"/>
                        <a:gd name="connsiteY12" fmla="*/ 323850 h 2498849"/>
                        <a:gd name="connsiteX13" fmla="*/ 641350 w 2152650"/>
                        <a:gd name="connsiteY13" fmla="*/ 333375 h 2498849"/>
                        <a:gd name="connsiteX14" fmla="*/ 733425 w 2152650"/>
                        <a:gd name="connsiteY14" fmla="*/ 368300 h 2498849"/>
                        <a:gd name="connsiteX15" fmla="*/ 971550 w 2152650"/>
                        <a:gd name="connsiteY15" fmla="*/ 460375 h 2498849"/>
                        <a:gd name="connsiteX16" fmla="*/ 1006475 w 2152650"/>
                        <a:gd name="connsiteY16" fmla="*/ 463550 h 2498849"/>
                        <a:gd name="connsiteX17" fmla="*/ 1063625 w 2152650"/>
                        <a:gd name="connsiteY17" fmla="*/ 492125 h 2498849"/>
                        <a:gd name="connsiteX18" fmla="*/ 1089025 w 2152650"/>
                        <a:gd name="connsiteY18" fmla="*/ 498475 h 2498849"/>
                        <a:gd name="connsiteX19" fmla="*/ 1111250 w 2152650"/>
                        <a:gd name="connsiteY19" fmla="*/ 508000 h 2498849"/>
                        <a:gd name="connsiteX20" fmla="*/ 1146175 w 2152650"/>
                        <a:gd name="connsiteY20" fmla="*/ 527050 h 2498849"/>
                        <a:gd name="connsiteX21" fmla="*/ 1155700 w 2152650"/>
                        <a:gd name="connsiteY21" fmla="*/ 536575 h 2498849"/>
                        <a:gd name="connsiteX22" fmla="*/ 1203325 w 2152650"/>
                        <a:gd name="connsiteY22" fmla="*/ 587375 h 2498849"/>
                        <a:gd name="connsiteX23" fmla="*/ 1247775 w 2152650"/>
                        <a:gd name="connsiteY23" fmla="*/ 673100 h 2498849"/>
                        <a:gd name="connsiteX24" fmla="*/ 1257300 w 2152650"/>
                        <a:gd name="connsiteY24" fmla="*/ 714375 h 2498849"/>
                        <a:gd name="connsiteX25" fmla="*/ 1276350 w 2152650"/>
                        <a:gd name="connsiteY25" fmla="*/ 733425 h 2498849"/>
                        <a:gd name="connsiteX26" fmla="*/ 1292225 w 2152650"/>
                        <a:gd name="connsiteY26" fmla="*/ 765175 h 2498849"/>
                        <a:gd name="connsiteX27" fmla="*/ 1304925 w 2152650"/>
                        <a:gd name="connsiteY27" fmla="*/ 803275 h 2498849"/>
                        <a:gd name="connsiteX28" fmla="*/ 1311275 w 2152650"/>
                        <a:gd name="connsiteY28" fmla="*/ 825500 h 2498849"/>
                        <a:gd name="connsiteX29" fmla="*/ 1390650 w 2152650"/>
                        <a:gd name="connsiteY29" fmla="*/ 923925 h 2498849"/>
                        <a:gd name="connsiteX30" fmla="*/ 1425575 w 2152650"/>
                        <a:gd name="connsiteY30" fmla="*/ 971550 h 2498849"/>
                        <a:gd name="connsiteX31" fmla="*/ 1454150 w 2152650"/>
                        <a:gd name="connsiteY31" fmla="*/ 1003300 h 2498849"/>
                        <a:gd name="connsiteX32" fmla="*/ 1501775 w 2152650"/>
                        <a:gd name="connsiteY32" fmla="*/ 1108075 h 2498849"/>
                        <a:gd name="connsiteX33" fmla="*/ 1552575 w 2152650"/>
                        <a:gd name="connsiteY33" fmla="*/ 1196975 h 2498849"/>
                        <a:gd name="connsiteX34" fmla="*/ 1587500 w 2152650"/>
                        <a:gd name="connsiteY34" fmla="*/ 1308100 h 2498849"/>
                        <a:gd name="connsiteX35" fmla="*/ 1600200 w 2152650"/>
                        <a:gd name="connsiteY35" fmla="*/ 1352550 h 2498849"/>
                        <a:gd name="connsiteX36" fmla="*/ 1625600 w 2152650"/>
                        <a:gd name="connsiteY36" fmla="*/ 1419225 h 2498849"/>
                        <a:gd name="connsiteX37" fmla="*/ 1663700 w 2152650"/>
                        <a:gd name="connsiteY37" fmla="*/ 1482725 h 2498849"/>
                        <a:gd name="connsiteX38" fmla="*/ 1689100 w 2152650"/>
                        <a:gd name="connsiteY38" fmla="*/ 1597025 h 2498849"/>
                        <a:gd name="connsiteX39" fmla="*/ 1695450 w 2152650"/>
                        <a:gd name="connsiteY39" fmla="*/ 1638300 h 2498849"/>
                        <a:gd name="connsiteX40" fmla="*/ 1701800 w 2152650"/>
                        <a:gd name="connsiteY40" fmla="*/ 1695450 h 2498849"/>
                        <a:gd name="connsiteX41" fmla="*/ 1720850 w 2152650"/>
                        <a:gd name="connsiteY41" fmla="*/ 1774825 h 2498849"/>
                        <a:gd name="connsiteX42" fmla="*/ 1730375 w 2152650"/>
                        <a:gd name="connsiteY42" fmla="*/ 1838325 h 2498849"/>
                        <a:gd name="connsiteX43" fmla="*/ 1743075 w 2152650"/>
                        <a:gd name="connsiteY43" fmla="*/ 1863725 h 2498849"/>
                        <a:gd name="connsiteX44" fmla="*/ 1758950 w 2152650"/>
                        <a:gd name="connsiteY44" fmla="*/ 1911350 h 2498849"/>
                        <a:gd name="connsiteX45" fmla="*/ 1768475 w 2152650"/>
                        <a:gd name="connsiteY45" fmla="*/ 1920875 h 2498849"/>
                        <a:gd name="connsiteX46" fmla="*/ 1784350 w 2152650"/>
                        <a:gd name="connsiteY46" fmla="*/ 1949450 h 2498849"/>
                        <a:gd name="connsiteX47" fmla="*/ 1797050 w 2152650"/>
                        <a:gd name="connsiteY47" fmla="*/ 2028825 h 2498849"/>
                        <a:gd name="connsiteX48" fmla="*/ 1812925 w 2152650"/>
                        <a:gd name="connsiteY48" fmla="*/ 2120900 h 2498849"/>
                        <a:gd name="connsiteX49" fmla="*/ 1816100 w 2152650"/>
                        <a:gd name="connsiteY49" fmla="*/ 2146300 h 2498849"/>
                        <a:gd name="connsiteX50" fmla="*/ 1819275 w 2152650"/>
                        <a:gd name="connsiteY50" fmla="*/ 2193925 h 2498849"/>
                        <a:gd name="connsiteX51" fmla="*/ 1831975 w 2152650"/>
                        <a:gd name="connsiteY51" fmla="*/ 2212975 h 2498849"/>
                        <a:gd name="connsiteX52" fmla="*/ 1835150 w 2152650"/>
                        <a:gd name="connsiteY52" fmla="*/ 2276475 h 2498849"/>
                        <a:gd name="connsiteX53" fmla="*/ 1838325 w 2152650"/>
                        <a:gd name="connsiteY53" fmla="*/ 2292350 h 2498849"/>
                        <a:gd name="connsiteX54" fmla="*/ 1831975 w 2152650"/>
                        <a:gd name="connsiteY54" fmla="*/ 2305050 h 2498849"/>
                        <a:gd name="connsiteX55" fmla="*/ 1828800 w 2152650"/>
                        <a:gd name="connsiteY55" fmla="*/ 2317750 h 2498849"/>
                        <a:gd name="connsiteX56" fmla="*/ 1831975 w 2152650"/>
                        <a:gd name="connsiteY56" fmla="*/ 2378075 h 2498849"/>
                        <a:gd name="connsiteX57" fmla="*/ 1879600 w 2152650"/>
                        <a:gd name="connsiteY57" fmla="*/ 2403475 h 2498849"/>
                        <a:gd name="connsiteX58" fmla="*/ 1924050 w 2152650"/>
                        <a:gd name="connsiteY58" fmla="*/ 2428875 h 2498849"/>
                        <a:gd name="connsiteX59" fmla="*/ 1987550 w 2152650"/>
                        <a:gd name="connsiteY59" fmla="*/ 2441575 h 2498849"/>
                        <a:gd name="connsiteX60" fmla="*/ 2022475 w 2152650"/>
                        <a:gd name="connsiteY60" fmla="*/ 2454275 h 2498849"/>
                        <a:gd name="connsiteX61" fmla="*/ 2041525 w 2152650"/>
                        <a:gd name="connsiteY61" fmla="*/ 2463800 h 2498849"/>
                        <a:gd name="connsiteX62" fmla="*/ 2079625 w 2152650"/>
                        <a:gd name="connsiteY62" fmla="*/ 2476500 h 2498849"/>
                        <a:gd name="connsiteX63" fmla="*/ 2146300 w 2152650"/>
                        <a:gd name="connsiteY63" fmla="*/ 2498725 h 2498849"/>
                        <a:gd name="connsiteX64" fmla="*/ 2152650 w 2152650"/>
                        <a:gd name="connsiteY64" fmla="*/ 2498725 h 24988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</a:cxnLst>
                      <a:rect l="l" t="t" r="r" b="b"/>
                      <a:pathLst>
                        <a:path w="2152650" h="2498849">
                          <a:moveTo>
                            <a:pt x="0" y="0"/>
                          </a:moveTo>
                          <a:cubicBezTo>
                            <a:pt x="27938" y="51886"/>
                            <a:pt x="24415" y="50253"/>
                            <a:pt x="69850" y="104775"/>
                          </a:cubicBezTo>
                          <a:cubicBezTo>
                            <a:pt x="86302" y="124517"/>
                            <a:pt x="105263" y="143608"/>
                            <a:pt x="130175" y="152400"/>
                          </a:cubicBezTo>
                          <a:cubicBezTo>
                            <a:pt x="138221" y="155240"/>
                            <a:pt x="147108" y="154517"/>
                            <a:pt x="155575" y="155575"/>
                          </a:cubicBezTo>
                          <a:cubicBezTo>
                            <a:pt x="160867" y="159808"/>
                            <a:pt x="167593" y="162703"/>
                            <a:pt x="171450" y="168275"/>
                          </a:cubicBezTo>
                          <a:cubicBezTo>
                            <a:pt x="192246" y="198314"/>
                            <a:pt x="171826" y="196779"/>
                            <a:pt x="206375" y="212725"/>
                          </a:cubicBezTo>
                          <a:cubicBezTo>
                            <a:pt x="212220" y="215423"/>
                            <a:pt x="219044" y="215049"/>
                            <a:pt x="225425" y="215900"/>
                          </a:cubicBezTo>
                          <a:cubicBezTo>
                            <a:pt x="234925" y="217167"/>
                            <a:pt x="244520" y="217671"/>
                            <a:pt x="254000" y="219075"/>
                          </a:cubicBezTo>
                          <a:cubicBezTo>
                            <a:pt x="273104" y="221905"/>
                            <a:pt x="292212" y="224812"/>
                            <a:pt x="311150" y="228600"/>
                          </a:cubicBezTo>
                          <a:cubicBezTo>
                            <a:pt x="349074" y="236185"/>
                            <a:pt x="366594" y="240313"/>
                            <a:pt x="400050" y="254000"/>
                          </a:cubicBezTo>
                          <a:cubicBezTo>
                            <a:pt x="411886" y="258842"/>
                            <a:pt x="423066" y="265215"/>
                            <a:pt x="434975" y="269875"/>
                          </a:cubicBezTo>
                          <a:cubicBezTo>
                            <a:pt x="467875" y="282749"/>
                            <a:pt x="479645" y="284091"/>
                            <a:pt x="514350" y="292100"/>
                          </a:cubicBezTo>
                          <a:cubicBezTo>
                            <a:pt x="532342" y="302683"/>
                            <a:pt x="548473" y="317398"/>
                            <a:pt x="568325" y="323850"/>
                          </a:cubicBezTo>
                          <a:cubicBezTo>
                            <a:pt x="591671" y="331437"/>
                            <a:pt x="617646" y="326993"/>
                            <a:pt x="641350" y="333375"/>
                          </a:cubicBezTo>
                          <a:cubicBezTo>
                            <a:pt x="673047" y="341909"/>
                            <a:pt x="703111" y="355708"/>
                            <a:pt x="733425" y="368300"/>
                          </a:cubicBezTo>
                          <a:cubicBezTo>
                            <a:pt x="784305" y="389435"/>
                            <a:pt x="915838" y="455310"/>
                            <a:pt x="971550" y="460375"/>
                          </a:cubicBezTo>
                          <a:lnTo>
                            <a:pt x="1006475" y="463550"/>
                          </a:lnTo>
                          <a:cubicBezTo>
                            <a:pt x="1099043" y="488796"/>
                            <a:pt x="993239" y="454586"/>
                            <a:pt x="1063625" y="492125"/>
                          </a:cubicBezTo>
                          <a:cubicBezTo>
                            <a:pt x="1071326" y="496232"/>
                            <a:pt x="1080746" y="495715"/>
                            <a:pt x="1089025" y="498475"/>
                          </a:cubicBezTo>
                          <a:cubicBezTo>
                            <a:pt x="1096671" y="501024"/>
                            <a:pt x="1103946" y="504592"/>
                            <a:pt x="1111250" y="508000"/>
                          </a:cubicBezTo>
                          <a:cubicBezTo>
                            <a:pt x="1117822" y="511067"/>
                            <a:pt x="1137739" y="520020"/>
                            <a:pt x="1146175" y="527050"/>
                          </a:cubicBezTo>
                          <a:cubicBezTo>
                            <a:pt x="1149624" y="529925"/>
                            <a:pt x="1152390" y="533541"/>
                            <a:pt x="1155700" y="536575"/>
                          </a:cubicBezTo>
                          <a:cubicBezTo>
                            <a:pt x="1173338" y="552743"/>
                            <a:pt x="1192280" y="565285"/>
                            <a:pt x="1203325" y="587375"/>
                          </a:cubicBezTo>
                          <a:cubicBezTo>
                            <a:pt x="1253141" y="687006"/>
                            <a:pt x="1191273" y="595409"/>
                            <a:pt x="1247775" y="673100"/>
                          </a:cubicBezTo>
                          <a:cubicBezTo>
                            <a:pt x="1250950" y="686858"/>
                            <a:pt x="1251255" y="701614"/>
                            <a:pt x="1257300" y="714375"/>
                          </a:cubicBezTo>
                          <a:cubicBezTo>
                            <a:pt x="1261144" y="722491"/>
                            <a:pt x="1271262" y="726025"/>
                            <a:pt x="1276350" y="733425"/>
                          </a:cubicBezTo>
                          <a:cubicBezTo>
                            <a:pt x="1283053" y="743175"/>
                            <a:pt x="1287745" y="754223"/>
                            <a:pt x="1292225" y="765175"/>
                          </a:cubicBezTo>
                          <a:cubicBezTo>
                            <a:pt x="1297294" y="777565"/>
                            <a:pt x="1300894" y="790509"/>
                            <a:pt x="1304925" y="803275"/>
                          </a:cubicBezTo>
                          <a:cubicBezTo>
                            <a:pt x="1307245" y="810622"/>
                            <a:pt x="1306812" y="819219"/>
                            <a:pt x="1311275" y="825500"/>
                          </a:cubicBezTo>
                          <a:cubicBezTo>
                            <a:pt x="1335687" y="859858"/>
                            <a:pt x="1364674" y="890733"/>
                            <a:pt x="1390650" y="923925"/>
                          </a:cubicBezTo>
                          <a:cubicBezTo>
                            <a:pt x="1402783" y="939428"/>
                            <a:pt x="1412406" y="956917"/>
                            <a:pt x="1425575" y="971550"/>
                          </a:cubicBezTo>
                          <a:cubicBezTo>
                            <a:pt x="1435100" y="982133"/>
                            <a:pt x="1447211" y="990867"/>
                            <a:pt x="1454150" y="1003300"/>
                          </a:cubicBezTo>
                          <a:cubicBezTo>
                            <a:pt x="1472847" y="1036799"/>
                            <a:pt x="1481770" y="1075340"/>
                            <a:pt x="1501775" y="1108075"/>
                          </a:cubicBezTo>
                          <a:cubicBezTo>
                            <a:pt x="1509164" y="1120166"/>
                            <a:pt x="1544580" y="1174489"/>
                            <a:pt x="1552575" y="1196975"/>
                          </a:cubicBezTo>
                          <a:cubicBezTo>
                            <a:pt x="1565583" y="1233559"/>
                            <a:pt x="1576134" y="1270973"/>
                            <a:pt x="1587500" y="1308100"/>
                          </a:cubicBezTo>
                          <a:cubicBezTo>
                            <a:pt x="1592011" y="1322835"/>
                            <a:pt x="1595202" y="1337973"/>
                            <a:pt x="1600200" y="1352550"/>
                          </a:cubicBezTo>
                          <a:cubicBezTo>
                            <a:pt x="1607913" y="1375048"/>
                            <a:pt x="1613364" y="1398831"/>
                            <a:pt x="1625600" y="1419225"/>
                          </a:cubicBezTo>
                          <a:lnTo>
                            <a:pt x="1663700" y="1482725"/>
                          </a:lnTo>
                          <a:cubicBezTo>
                            <a:pt x="1672167" y="1520825"/>
                            <a:pt x="1683165" y="1558449"/>
                            <a:pt x="1689100" y="1597025"/>
                          </a:cubicBezTo>
                          <a:cubicBezTo>
                            <a:pt x="1691217" y="1610783"/>
                            <a:pt x="1693669" y="1624494"/>
                            <a:pt x="1695450" y="1638300"/>
                          </a:cubicBezTo>
                          <a:cubicBezTo>
                            <a:pt x="1697903" y="1657310"/>
                            <a:pt x="1698294" y="1676606"/>
                            <a:pt x="1701800" y="1695450"/>
                          </a:cubicBezTo>
                          <a:cubicBezTo>
                            <a:pt x="1706777" y="1722201"/>
                            <a:pt x="1715514" y="1748144"/>
                            <a:pt x="1720850" y="1774825"/>
                          </a:cubicBezTo>
                          <a:cubicBezTo>
                            <a:pt x="1725048" y="1795813"/>
                            <a:pt x="1725184" y="1817561"/>
                            <a:pt x="1730375" y="1838325"/>
                          </a:cubicBezTo>
                          <a:cubicBezTo>
                            <a:pt x="1732671" y="1847508"/>
                            <a:pt x="1739626" y="1854910"/>
                            <a:pt x="1743075" y="1863725"/>
                          </a:cubicBezTo>
                          <a:cubicBezTo>
                            <a:pt x="1749173" y="1879308"/>
                            <a:pt x="1752154" y="1896059"/>
                            <a:pt x="1758950" y="1911350"/>
                          </a:cubicBezTo>
                          <a:cubicBezTo>
                            <a:pt x="1760774" y="1915453"/>
                            <a:pt x="1765984" y="1917139"/>
                            <a:pt x="1768475" y="1920875"/>
                          </a:cubicBezTo>
                          <a:cubicBezTo>
                            <a:pt x="1774519" y="1929941"/>
                            <a:pt x="1779058" y="1939925"/>
                            <a:pt x="1784350" y="1949450"/>
                          </a:cubicBezTo>
                          <a:cubicBezTo>
                            <a:pt x="1805151" y="2032654"/>
                            <a:pt x="1784513" y="1941066"/>
                            <a:pt x="1797050" y="2028825"/>
                          </a:cubicBezTo>
                          <a:cubicBezTo>
                            <a:pt x="1801454" y="2059656"/>
                            <a:pt x="1807940" y="2090157"/>
                            <a:pt x="1812925" y="2120900"/>
                          </a:cubicBezTo>
                          <a:cubicBezTo>
                            <a:pt x="1814291" y="2129323"/>
                            <a:pt x="1815361" y="2137800"/>
                            <a:pt x="1816100" y="2146300"/>
                          </a:cubicBezTo>
                          <a:cubicBezTo>
                            <a:pt x="1817478" y="2162150"/>
                            <a:pt x="1815590" y="2178447"/>
                            <a:pt x="1819275" y="2193925"/>
                          </a:cubicBezTo>
                          <a:cubicBezTo>
                            <a:pt x="1821043" y="2201349"/>
                            <a:pt x="1827742" y="2206625"/>
                            <a:pt x="1831975" y="2212975"/>
                          </a:cubicBezTo>
                          <a:cubicBezTo>
                            <a:pt x="1833033" y="2234142"/>
                            <a:pt x="1833460" y="2255349"/>
                            <a:pt x="1835150" y="2276475"/>
                          </a:cubicBezTo>
                          <a:cubicBezTo>
                            <a:pt x="1835580" y="2281854"/>
                            <a:pt x="1838921" y="2286987"/>
                            <a:pt x="1838325" y="2292350"/>
                          </a:cubicBezTo>
                          <a:cubicBezTo>
                            <a:pt x="1837802" y="2297054"/>
                            <a:pt x="1833637" y="2300618"/>
                            <a:pt x="1831975" y="2305050"/>
                          </a:cubicBezTo>
                          <a:cubicBezTo>
                            <a:pt x="1830443" y="2309136"/>
                            <a:pt x="1829858" y="2313517"/>
                            <a:pt x="1828800" y="2317750"/>
                          </a:cubicBezTo>
                          <a:cubicBezTo>
                            <a:pt x="1829858" y="2337858"/>
                            <a:pt x="1825838" y="2358897"/>
                            <a:pt x="1831975" y="2378075"/>
                          </a:cubicBezTo>
                          <a:cubicBezTo>
                            <a:pt x="1838400" y="2398153"/>
                            <a:pt x="1864793" y="2398919"/>
                            <a:pt x="1879600" y="2403475"/>
                          </a:cubicBezTo>
                          <a:cubicBezTo>
                            <a:pt x="1915168" y="2414419"/>
                            <a:pt x="1872527" y="2405976"/>
                            <a:pt x="1924050" y="2428875"/>
                          </a:cubicBezTo>
                          <a:cubicBezTo>
                            <a:pt x="1930223" y="2431619"/>
                            <a:pt x="1984199" y="2440966"/>
                            <a:pt x="1987550" y="2441575"/>
                          </a:cubicBezTo>
                          <a:cubicBezTo>
                            <a:pt x="2024006" y="2463448"/>
                            <a:pt x="1981627" y="2440659"/>
                            <a:pt x="2022475" y="2454275"/>
                          </a:cubicBezTo>
                          <a:cubicBezTo>
                            <a:pt x="2029210" y="2456520"/>
                            <a:pt x="2034908" y="2461227"/>
                            <a:pt x="2041525" y="2463800"/>
                          </a:cubicBezTo>
                          <a:cubicBezTo>
                            <a:pt x="2054002" y="2468652"/>
                            <a:pt x="2068273" y="2469405"/>
                            <a:pt x="2079625" y="2476500"/>
                          </a:cubicBezTo>
                          <a:cubicBezTo>
                            <a:pt x="2115299" y="2498796"/>
                            <a:pt x="2097291" y="2492190"/>
                            <a:pt x="2146300" y="2498725"/>
                          </a:cubicBezTo>
                          <a:cubicBezTo>
                            <a:pt x="2148398" y="2499005"/>
                            <a:pt x="2150533" y="2498725"/>
                            <a:pt x="2152650" y="2498725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540" name="Freeform: Shape 14539">
              <a:extLst>
                <a:ext uri="{FF2B5EF4-FFF2-40B4-BE49-F238E27FC236}">
                  <a16:creationId xmlns:a16="http://schemas.microsoft.com/office/drawing/2014/main" id="{526648AF-7E46-C2D5-FF2D-15BF0ACCD60B}"/>
                </a:ext>
              </a:extLst>
            </p:cNvPr>
            <p:cNvSpPr/>
            <p:nvPr/>
          </p:nvSpPr>
          <p:spPr>
            <a:xfrm>
              <a:off x="9820187" y="3585292"/>
              <a:ext cx="319424" cy="631152"/>
            </a:xfrm>
            <a:custGeom>
              <a:avLst/>
              <a:gdLst>
                <a:gd name="connsiteX0" fmla="*/ 0 w 319424"/>
                <a:gd name="connsiteY0" fmla="*/ 0 h 631152"/>
                <a:gd name="connsiteX1" fmla="*/ 15393 w 319424"/>
                <a:gd name="connsiteY1" fmla="*/ 53879 h 631152"/>
                <a:gd name="connsiteX2" fmla="*/ 26939 w 319424"/>
                <a:gd name="connsiteY2" fmla="*/ 107758 h 631152"/>
                <a:gd name="connsiteX3" fmla="*/ 34636 w 319424"/>
                <a:gd name="connsiteY3" fmla="*/ 165485 h 631152"/>
                <a:gd name="connsiteX4" fmla="*/ 38484 w 319424"/>
                <a:gd name="connsiteY4" fmla="*/ 192424 h 631152"/>
                <a:gd name="connsiteX5" fmla="*/ 50030 w 319424"/>
                <a:gd name="connsiteY5" fmla="*/ 219363 h 631152"/>
                <a:gd name="connsiteX6" fmla="*/ 53878 w 319424"/>
                <a:gd name="connsiteY6" fmla="*/ 246303 h 631152"/>
                <a:gd name="connsiteX7" fmla="*/ 76969 w 319424"/>
                <a:gd name="connsiteY7" fmla="*/ 300181 h 631152"/>
                <a:gd name="connsiteX8" fmla="*/ 107757 w 319424"/>
                <a:gd name="connsiteY8" fmla="*/ 365606 h 631152"/>
                <a:gd name="connsiteX9" fmla="*/ 138545 w 319424"/>
                <a:gd name="connsiteY9" fmla="*/ 427181 h 631152"/>
                <a:gd name="connsiteX10" fmla="*/ 196272 w 319424"/>
                <a:gd name="connsiteY10" fmla="*/ 496454 h 631152"/>
                <a:gd name="connsiteX11" fmla="*/ 234757 w 319424"/>
                <a:gd name="connsiteY11" fmla="*/ 550333 h 631152"/>
                <a:gd name="connsiteX12" fmla="*/ 250151 w 319424"/>
                <a:gd name="connsiteY12" fmla="*/ 561879 h 631152"/>
                <a:gd name="connsiteX13" fmla="*/ 269393 w 319424"/>
                <a:gd name="connsiteY13" fmla="*/ 584970 h 631152"/>
                <a:gd name="connsiteX14" fmla="*/ 284787 w 319424"/>
                <a:gd name="connsiteY14" fmla="*/ 608061 h 631152"/>
                <a:gd name="connsiteX15" fmla="*/ 304030 w 319424"/>
                <a:gd name="connsiteY15" fmla="*/ 615758 h 631152"/>
                <a:gd name="connsiteX16" fmla="*/ 307878 w 319424"/>
                <a:gd name="connsiteY16" fmla="*/ 627303 h 631152"/>
                <a:gd name="connsiteX17" fmla="*/ 319424 w 319424"/>
                <a:gd name="connsiteY17" fmla="*/ 631152 h 63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424" h="631152" extrusionOk="0">
                  <a:moveTo>
                    <a:pt x="0" y="0"/>
                  </a:moveTo>
                  <a:cubicBezTo>
                    <a:pt x="18963" y="27967"/>
                    <a:pt x="10225" y="5504"/>
                    <a:pt x="15393" y="53879"/>
                  </a:cubicBezTo>
                  <a:cubicBezTo>
                    <a:pt x="19705" y="68437"/>
                    <a:pt x="26664" y="91278"/>
                    <a:pt x="26939" y="107758"/>
                  </a:cubicBezTo>
                  <a:cubicBezTo>
                    <a:pt x="30418" y="179223"/>
                    <a:pt x="32234" y="114301"/>
                    <a:pt x="34636" y="165485"/>
                  </a:cubicBezTo>
                  <a:cubicBezTo>
                    <a:pt x="35590" y="174803"/>
                    <a:pt x="36063" y="185332"/>
                    <a:pt x="38484" y="192424"/>
                  </a:cubicBezTo>
                  <a:cubicBezTo>
                    <a:pt x="39912" y="201765"/>
                    <a:pt x="47574" y="211190"/>
                    <a:pt x="50030" y="219363"/>
                  </a:cubicBezTo>
                  <a:cubicBezTo>
                    <a:pt x="51939" y="230353"/>
                    <a:pt x="49080" y="237115"/>
                    <a:pt x="53878" y="246303"/>
                  </a:cubicBezTo>
                  <a:cubicBezTo>
                    <a:pt x="59331" y="266516"/>
                    <a:pt x="65279" y="282489"/>
                    <a:pt x="76969" y="300181"/>
                  </a:cubicBezTo>
                  <a:cubicBezTo>
                    <a:pt x="92092" y="337191"/>
                    <a:pt x="90307" y="328281"/>
                    <a:pt x="107757" y="365606"/>
                  </a:cubicBezTo>
                  <a:cubicBezTo>
                    <a:pt x="111037" y="433393"/>
                    <a:pt x="111295" y="374720"/>
                    <a:pt x="138545" y="427181"/>
                  </a:cubicBezTo>
                  <a:cubicBezTo>
                    <a:pt x="191094" y="507941"/>
                    <a:pt x="151899" y="472132"/>
                    <a:pt x="196272" y="496454"/>
                  </a:cubicBezTo>
                  <a:cubicBezTo>
                    <a:pt x="211219" y="522985"/>
                    <a:pt x="211842" y="527803"/>
                    <a:pt x="234757" y="550333"/>
                  </a:cubicBezTo>
                  <a:cubicBezTo>
                    <a:pt x="239264" y="554067"/>
                    <a:pt x="244423" y="556309"/>
                    <a:pt x="250151" y="561879"/>
                  </a:cubicBezTo>
                  <a:cubicBezTo>
                    <a:pt x="258175" y="570026"/>
                    <a:pt x="261852" y="576157"/>
                    <a:pt x="269393" y="584970"/>
                  </a:cubicBezTo>
                  <a:cubicBezTo>
                    <a:pt x="273714" y="591405"/>
                    <a:pt x="279831" y="601938"/>
                    <a:pt x="284787" y="608061"/>
                  </a:cubicBezTo>
                  <a:cubicBezTo>
                    <a:pt x="289681" y="612800"/>
                    <a:pt x="297071" y="613334"/>
                    <a:pt x="304030" y="615758"/>
                  </a:cubicBezTo>
                  <a:cubicBezTo>
                    <a:pt x="305535" y="619133"/>
                    <a:pt x="305095" y="624342"/>
                    <a:pt x="307878" y="627303"/>
                  </a:cubicBezTo>
                  <a:cubicBezTo>
                    <a:pt x="310747" y="630171"/>
                    <a:pt x="319424" y="631151"/>
                    <a:pt x="319424" y="631152"/>
                  </a:cubicBezTo>
                </a:path>
              </a:pathLst>
            </a:custGeom>
            <a:noFill/>
            <a:ln w="25400" cap="flat" cmpd="sng" algn="ctr">
              <a:solidFill>
                <a:srgbClr val="B2CDD6"/>
              </a:solidFill>
              <a:prstDash val="dash"/>
              <a:miter lim="800000"/>
              <a:extLst>
                <a:ext uri="{C807C97D-BFC1-408E-A445-0C87EB9F89A2}">
                  <ask:lineSketchStyleProps xmlns:ask="http://schemas.microsoft.com/office/drawing/2018/sketchyshapes" sd="2688367037">
                    <a:custGeom>
                      <a:avLst/>
                      <a:gdLst>
                        <a:gd name="connsiteX0" fmla="*/ 0 w 351366"/>
                        <a:gd name="connsiteY0" fmla="*/ 0 h 694267"/>
                        <a:gd name="connsiteX1" fmla="*/ 16933 w 351366"/>
                        <a:gd name="connsiteY1" fmla="*/ 59267 h 694267"/>
                        <a:gd name="connsiteX2" fmla="*/ 29633 w 351366"/>
                        <a:gd name="connsiteY2" fmla="*/ 118534 h 694267"/>
                        <a:gd name="connsiteX3" fmla="*/ 38100 w 351366"/>
                        <a:gd name="connsiteY3" fmla="*/ 182034 h 694267"/>
                        <a:gd name="connsiteX4" fmla="*/ 42333 w 351366"/>
                        <a:gd name="connsiteY4" fmla="*/ 211667 h 694267"/>
                        <a:gd name="connsiteX5" fmla="*/ 55033 w 351366"/>
                        <a:gd name="connsiteY5" fmla="*/ 241300 h 694267"/>
                        <a:gd name="connsiteX6" fmla="*/ 59266 w 351366"/>
                        <a:gd name="connsiteY6" fmla="*/ 270934 h 694267"/>
                        <a:gd name="connsiteX7" fmla="*/ 84666 w 351366"/>
                        <a:gd name="connsiteY7" fmla="*/ 330200 h 694267"/>
                        <a:gd name="connsiteX8" fmla="*/ 118533 w 351366"/>
                        <a:gd name="connsiteY8" fmla="*/ 402167 h 694267"/>
                        <a:gd name="connsiteX9" fmla="*/ 152400 w 351366"/>
                        <a:gd name="connsiteY9" fmla="*/ 469900 h 694267"/>
                        <a:gd name="connsiteX10" fmla="*/ 215900 w 351366"/>
                        <a:gd name="connsiteY10" fmla="*/ 546100 h 694267"/>
                        <a:gd name="connsiteX11" fmla="*/ 258233 w 351366"/>
                        <a:gd name="connsiteY11" fmla="*/ 605367 h 694267"/>
                        <a:gd name="connsiteX12" fmla="*/ 275166 w 351366"/>
                        <a:gd name="connsiteY12" fmla="*/ 618067 h 694267"/>
                        <a:gd name="connsiteX13" fmla="*/ 296333 w 351366"/>
                        <a:gd name="connsiteY13" fmla="*/ 643467 h 694267"/>
                        <a:gd name="connsiteX14" fmla="*/ 313266 w 351366"/>
                        <a:gd name="connsiteY14" fmla="*/ 668867 h 694267"/>
                        <a:gd name="connsiteX15" fmla="*/ 334433 w 351366"/>
                        <a:gd name="connsiteY15" fmla="*/ 677334 h 694267"/>
                        <a:gd name="connsiteX16" fmla="*/ 338666 w 351366"/>
                        <a:gd name="connsiteY16" fmla="*/ 690034 h 694267"/>
                        <a:gd name="connsiteX17" fmla="*/ 351366 w 351366"/>
                        <a:gd name="connsiteY17" fmla="*/ 694267 h 694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51366" h="694267">
                          <a:moveTo>
                            <a:pt x="0" y="0"/>
                          </a:moveTo>
                          <a:cubicBezTo>
                            <a:pt x="21910" y="36517"/>
                            <a:pt x="7699" y="6167"/>
                            <a:pt x="16933" y="59267"/>
                          </a:cubicBezTo>
                          <a:cubicBezTo>
                            <a:pt x="20395" y="79172"/>
                            <a:pt x="25400" y="98778"/>
                            <a:pt x="29633" y="118534"/>
                          </a:cubicBezTo>
                          <a:cubicBezTo>
                            <a:pt x="38039" y="202605"/>
                            <a:pt x="29330" y="129417"/>
                            <a:pt x="38100" y="182034"/>
                          </a:cubicBezTo>
                          <a:cubicBezTo>
                            <a:pt x="39740" y="191876"/>
                            <a:pt x="39592" y="202073"/>
                            <a:pt x="42333" y="211667"/>
                          </a:cubicBezTo>
                          <a:cubicBezTo>
                            <a:pt x="45285" y="222000"/>
                            <a:pt x="50800" y="231422"/>
                            <a:pt x="55033" y="241300"/>
                          </a:cubicBezTo>
                          <a:cubicBezTo>
                            <a:pt x="56444" y="251178"/>
                            <a:pt x="56111" y="261468"/>
                            <a:pt x="59266" y="270934"/>
                          </a:cubicBezTo>
                          <a:cubicBezTo>
                            <a:pt x="66063" y="291324"/>
                            <a:pt x="76096" y="310489"/>
                            <a:pt x="84666" y="330200"/>
                          </a:cubicBezTo>
                          <a:cubicBezTo>
                            <a:pt x="103045" y="372472"/>
                            <a:pt x="98727" y="362555"/>
                            <a:pt x="118533" y="402167"/>
                          </a:cubicBezTo>
                          <a:cubicBezTo>
                            <a:pt x="134099" y="479995"/>
                            <a:pt x="112871" y="414560"/>
                            <a:pt x="152400" y="469900"/>
                          </a:cubicBezTo>
                          <a:cubicBezTo>
                            <a:pt x="208102" y="547883"/>
                            <a:pt x="163539" y="519920"/>
                            <a:pt x="215900" y="546100"/>
                          </a:cubicBezTo>
                          <a:cubicBezTo>
                            <a:pt x="232914" y="575875"/>
                            <a:pt x="232717" y="579851"/>
                            <a:pt x="258233" y="605367"/>
                          </a:cubicBezTo>
                          <a:cubicBezTo>
                            <a:pt x="263222" y="610356"/>
                            <a:pt x="270177" y="613078"/>
                            <a:pt x="275166" y="618067"/>
                          </a:cubicBezTo>
                          <a:cubicBezTo>
                            <a:pt x="282959" y="625860"/>
                            <a:pt x="289720" y="634650"/>
                            <a:pt x="296333" y="643467"/>
                          </a:cubicBezTo>
                          <a:cubicBezTo>
                            <a:pt x="302438" y="651607"/>
                            <a:pt x="305661" y="662107"/>
                            <a:pt x="313266" y="668867"/>
                          </a:cubicBezTo>
                          <a:cubicBezTo>
                            <a:pt x="318946" y="673916"/>
                            <a:pt x="327377" y="674512"/>
                            <a:pt x="334433" y="677334"/>
                          </a:cubicBezTo>
                          <a:cubicBezTo>
                            <a:pt x="335844" y="681567"/>
                            <a:pt x="335511" y="686879"/>
                            <a:pt x="338666" y="690034"/>
                          </a:cubicBezTo>
                          <a:cubicBezTo>
                            <a:pt x="341821" y="693189"/>
                            <a:pt x="351366" y="694267"/>
                            <a:pt x="351366" y="694267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541" name="Rectangle: Rounded Corners 14540">
              <a:extLst>
                <a:ext uri="{FF2B5EF4-FFF2-40B4-BE49-F238E27FC236}">
                  <a16:creationId xmlns:a16="http://schemas.microsoft.com/office/drawing/2014/main" id="{0C52D823-3523-0F6F-9937-535C1DD2CCEF}"/>
                </a:ext>
              </a:extLst>
            </p:cNvPr>
            <p:cNvSpPr/>
            <p:nvPr/>
          </p:nvSpPr>
          <p:spPr>
            <a:xfrm flipH="1">
              <a:off x="10060461" y="5641690"/>
              <a:ext cx="829172" cy="205532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Front-1</a:t>
              </a:r>
            </a:p>
          </p:txBody>
        </p:sp>
        <p:sp>
          <p:nvSpPr>
            <p:cNvPr id="14542" name="Rectangle: Rounded Corners 14541">
              <a:extLst>
                <a:ext uri="{FF2B5EF4-FFF2-40B4-BE49-F238E27FC236}">
                  <a16:creationId xmlns:a16="http://schemas.microsoft.com/office/drawing/2014/main" id="{C65F91E3-A40E-685B-02CC-213421DE1B5E}"/>
                </a:ext>
              </a:extLst>
            </p:cNvPr>
            <p:cNvSpPr/>
            <p:nvPr/>
          </p:nvSpPr>
          <p:spPr>
            <a:xfrm flipH="1">
              <a:off x="9428438" y="5238907"/>
              <a:ext cx="829172" cy="205532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EC4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Front-2</a:t>
              </a:r>
            </a:p>
          </p:txBody>
        </p:sp>
        <p:sp>
          <p:nvSpPr>
            <p:cNvPr id="14543" name="Rectangle: Rounded Corners 14542">
              <a:extLst>
                <a:ext uri="{FF2B5EF4-FFF2-40B4-BE49-F238E27FC236}">
                  <a16:creationId xmlns:a16="http://schemas.microsoft.com/office/drawing/2014/main" id="{B79C7500-EE62-30CB-4712-00CF1540E140}"/>
                </a:ext>
              </a:extLst>
            </p:cNvPr>
            <p:cNvSpPr/>
            <p:nvPr/>
          </p:nvSpPr>
          <p:spPr>
            <a:xfrm flipH="1">
              <a:off x="9904414" y="5029808"/>
              <a:ext cx="829172" cy="205532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595D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Front-3</a:t>
              </a:r>
            </a:p>
          </p:txBody>
        </p:sp>
        <p:sp>
          <p:nvSpPr>
            <p:cNvPr id="14544" name="Rectangle: Rounded Corners 14543">
              <a:extLst>
                <a:ext uri="{FF2B5EF4-FFF2-40B4-BE49-F238E27FC236}">
                  <a16:creationId xmlns:a16="http://schemas.microsoft.com/office/drawing/2014/main" id="{5C69E5F3-F208-B8D1-55D8-6FE517C53E6E}"/>
                </a:ext>
              </a:extLst>
            </p:cNvPr>
            <p:cNvSpPr/>
            <p:nvPr/>
          </p:nvSpPr>
          <p:spPr>
            <a:xfrm flipH="1">
              <a:off x="10051892" y="4104836"/>
              <a:ext cx="829172" cy="205532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2CDD6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Front-4</a:t>
              </a:r>
            </a:p>
          </p:txBody>
        </p:sp>
        <p:sp>
          <p:nvSpPr>
            <p:cNvPr id="14545" name="Isosceles Triangle 14544">
              <a:extLst>
                <a:ext uri="{FF2B5EF4-FFF2-40B4-BE49-F238E27FC236}">
                  <a16:creationId xmlns:a16="http://schemas.microsoft.com/office/drawing/2014/main" id="{D34C0757-46C5-B862-B568-EEDF822ABB73}"/>
                </a:ext>
              </a:extLst>
            </p:cNvPr>
            <p:cNvSpPr/>
            <p:nvPr/>
          </p:nvSpPr>
          <p:spPr>
            <a:xfrm rot="5400000">
              <a:off x="4858727" y="4142474"/>
              <a:ext cx="1724177" cy="276607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4546" name="Content Placeholder 2">
            <a:extLst>
              <a:ext uri="{FF2B5EF4-FFF2-40B4-BE49-F238E27FC236}">
                <a16:creationId xmlns:a16="http://schemas.microsoft.com/office/drawing/2014/main" id="{8EE53131-26A9-5996-379E-07828F43D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997" y="1315081"/>
            <a:ext cx="10481236" cy="1386471"/>
          </a:xfrm>
        </p:spPr>
        <p:txBody>
          <a:bodyPr/>
          <a:lstStyle/>
          <a:p>
            <a:pPr eaLnBrk="1" hangingPunct="1">
              <a:buClr>
                <a:srgbClr val="81BC00"/>
              </a:buClr>
            </a:pPr>
            <a:r>
              <a:rPr lang="en-US" altLang="en-US" sz="1600" dirty="0"/>
              <a:t>Assign rank to each chromosome using the dominance depth</a:t>
            </a:r>
          </a:p>
          <a:p>
            <a:pPr eaLnBrk="1" hangingPunct="1">
              <a:buClr>
                <a:srgbClr val="81BC00"/>
              </a:buClr>
            </a:pPr>
            <a:r>
              <a:rPr lang="en-US" altLang="en-US" sz="1600" dirty="0"/>
              <a:t>Non-dominated points belong to first rank. </a:t>
            </a:r>
          </a:p>
          <a:p>
            <a:pPr eaLnBrk="1" hangingPunct="1">
              <a:buClr>
                <a:srgbClr val="81BC00"/>
              </a:buClr>
            </a:pPr>
            <a:r>
              <a:rPr lang="en-US" altLang="en-US" sz="1600" dirty="0"/>
              <a:t>The non-dominated solutions from remainder are in second rank, and so on. </a:t>
            </a:r>
          </a:p>
        </p:txBody>
      </p:sp>
    </p:spTree>
    <p:extLst>
      <p:ext uri="{BB962C8B-B14F-4D97-AF65-F5344CB8AC3E}">
        <p14:creationId xmlns:p14="http://schemas.microsoft.com/office/powerpoint/2010/main" val="295720525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Non-Dominated Sorting Genetic Algorithm-II: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Niching for the first rank</a:t>
            </a:r>
          </a:p>
        </p:txBody>
      </p:sp>
      <p:sp>
        <p:nvSpPr>
          <p:cNvPr id="14546" name="Content Placeholder 2">
            <a:extLst>
              <a:ext uri="{FF2B5EF4-FFF2-40B4-BE49-F238E27FC236}">
                <a16:creationId xmlns:a16="http://schemas.microsoft.com/office/drawing/2014/main" id="{8EE53131-26A9-5996-379E-07828F43D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539764" y="2369797"/>
            <a:ext cx="6315543" cy="3352415"/>
          </a:xfrm>
        </p:spPr>
        <p:txBody>
          <a:bodyPr/>
          <a:lstStyle/>
          <a:p>
            <a:pPr eaLnBrk="1" hangingPunct="1">
              <a:buClr>
                <a:srgbClr val="81BC00"/>
              </a:buClr>
            </a:pPr>
            <a:r>
              <a:rPr lang="en-US" altLang="en-US" sz="1600" dirty="0"/>
              <a:t>Niching gives preference to chromosomes that are not crowded.</a:t>
            </a:r>
          </a:p>
          <a:p>
            <a:pPr eaLnBrk="1" hangingPunct="1">
              <a:buClr>
                <a:srgbClr val="81BC00"/>
              </a:buClr>
            </a:pPr>
            <a:r>
              <a:rPr lang="en-US" altLang="en-US" sz="1600" dirty="0"/>
              <a:t>Crowding distance measures crowdedness of a chromosome </a:t>
            </a:r>
            <a:r>
              <a:rPr lang="en-US" altLang="en-US" sz="1600" dirty="0" err="1"/>
              <a:t>w.r.t.</a:t>
            </a:r>
            <a:r>
              <a:rPr lang="en-US" altLang="en-US" sz="1600" dirty="0"/>
              <a:t> its neighbors lying on the same front. </a:t>
            </a:r>
          </a:p>
          <a:p>
            <a:pPr lvl="1" eaLnBrk="1" hangingPunct="1">
              <a:lnSpc>
                <a:spcPct val="114000"/>
              </a:lnSpc>
              <a:spcBef>
                <a:spcPts val="500"/>
              </a:spcBef>
              <a:buClr>
                <a:srgbClr val="81BC00"/>
              </a:buClr>
            </a:pPr>
            <a:r>
              <a:rPr lang="en-US" sz="1400" dirty="0"/>
              <a:t>Crowding distance = a + b</a:t>
            </a:r>
          </a:p>
          <a:p>
            <a:pPr lvl="1" eaLnBrk="1" hangingPunct="1">
              <a:lnSpc>
                <a:spcPct val="114000"/>
              </a:lnSpc>
              <a:spcBef>
                <a:spcPts val="500"/>
              </a:spcBef>
              <a:buClr>
                <a:srgbClr val="81BC00"/>
              </a:buClr>
            </a:pPr>
            <a:r>
              <a:rPr lang="en-US" sz="1400" dirty="0"/>
              <a:t>a and b are normalized distances. </a:t>
            </a:r>
          </a:p>
          <a:p>
            <a:pPr eaLnBrk="1" hangingPunct="1">
              <a:buClr>
                <a:srgbClr val="81BC00"/>
              </a:buClr>
            </a:pPr>
            <a:r>
              <a:rPr lang="en-US" altLang="en-US" sz="1600" dirty="0"/>
              <a:t>Chromosomes from the first rank are selected based on niching.</a:t>
            </a:r>
          </a:p>
          <a:p>
            <a:pPr eaLnBrk="1" hangingPunct="1">
              <a:buClr>
                <a:srgbClr val="81BC00"/>
              </a:buClr>
            </a:pPr>
            <a:endParaRPr lang="en-US" altLang="en-US" sz="1600" dirty="0"/>
          </a:p>
          <a:p>
            <a:pPr eaLnBrk="1" hangingPunct="1">
              <a:buClr>
                <a:srgbClr val="81BC00"/>
              </a:buClr>
            </a:pPr>
            <a:endParaRPr lang="en-US" altLang="en-US" sz="16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52D1380-D074-6749-8C19-A466B04A2774}"/>
              </a:ext>
            </a:extLst>
          </p:cNvPr>
          <p:cNvGrpSpPr/>
          <p:nvPr/>
        </p:nvGrpSpPr>
        <p:grpSpPr>
          <a:xfrm>
            <a:off x="1217253" y="2350704"/>
            <a:ext cx="3790951" cy="3371517"/>
            <a:chOff x="1217253" y="2350704"/>
            <a:chExt cx="3790951" cy="33715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9E0AE4F-6B27-B613-EDA5-C05A3F9C83B1}"/>
                </a:ext>
              </a:extLst>
            </p:cNvPr>
            <p:cNvGrpSpPr/>
            <p:nvPr/>
          </p:nvGrpSpPr>
          <p:grpSpPr>
            <a:xfrm>
              <a:off x="1630443" y="2369797"/>
              <a:ext cx="3377761" cy="3070692"/>
              <a:chOff x="845704" y="2108200"/>
              <a:chExt cx="4087091" cy="4087091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F7A4569-29F1-B9F6-92C2-E3C77C1858D5}"/>
                  </a:ext>
                </a:extLst>
              </p:cNvPr>
              <p:cNvCxnSpPr/>
              <p:nvPr/>
            </p:nvCxnSpPr>
            <p:spPr>
              <a:xfrm flipV="1">
                <a:off x="976251" y="2108200"/>
                <a:ext cx="0" cy="40870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3B3A3C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8D9AFD6-2A3A-CCDB-7FF3-7221722F7B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889250" y="3976255"/>
                <a:ext cx="0" cy="408709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3B3A3C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F2F4C1FD-14A8-F052-904D-DCC88AA70A36}"/>
                    </a:ext>
                  </a:extLst>
                </p:cNvPr>
                <p:cNvSpPr/>
                <p:nvPr/>
              </p:nvSpPr>
              <p:spPr>
                <a:xfrm rot="16200000" flipH="1">
                  <a:off x="585559" y="3633783"/>
                  <a:ext cx="1468920" cy="205532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B3A3C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Minimize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A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A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A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B3A3C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F2F4C1FD-14A8-F052-904D-DCC88AA70A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585559" y="3633783"/>
                  <a:ext cx="1468920" cy="205532"/>
                </a:xfrm>
                <a:prstGeom prst="roundRect">
                  <a:avLst/>
                </a:prstGeom>
                <a:blipFill>
                  <a:blip r:embed="rId2"/>
                  <a:stretch>
                    <a:fillRect l="-21212" r="-6969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F3AB4FA5-6AE9-5405-8CD6-432912632BBD}"/>
                    </a:ext>
                  </a:extLst>
                </p:cNvPr>
                <p:cNvSpPr/>
                <p:nvPr/>
              </p:nvSpPr>
              <p:spPr>
                <a:xfrm flipH="1">
                  <a:off x="2569802" y="5516689"/>
                  <a:ext cx="1468920" cy="205532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B3A3C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Minimize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A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A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A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B3A3C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F3AB4FA5-6AE9-5405-8CD6-432912632B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69802" y="5516689"/>
                  <a:ext cx="1468920" cy="205532"/>
                </a:xfrm>
                <a:prstGeom prst="roundRect">
                  <a:avLst/>
                </a:prstGeom>
                <a:blipFill>
                  <a:blip r:embed="rId3"/>
                  <a:stretch>
                    <a:fillRect t="-20588" b="-64706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481AB1-77AA-B2B3-EE12-088981D40CF7}"/>
                </a:ext>
              </a:extLst>
            </p:cNvPr>
            <p:cNvSpPr/>
            <p:nvPr/>
          </p:nvSpPr>
          <p:spPr>
            <a:xfrm>
              <a:off x="2135771" y="2350704"/>
              <a:ext cx="91441" cy="91441"/>
            </a:xfrm>
            <a:prstGeom prst="ellipse">
              <a:avLst/>
            </a:prstGeom>
            <a:solidFill>
              <a:srgbClr val="8EC423"/>
            </a:solidFill>
            <a:ln w="12700" cap="flat" cmpd="sng" algn="ctr">
              <a:solidFill>
                <a:srgbClr val="3B3A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E2DB02-DF7A-53A6-980D-C6F9FC0C491A}"/>
                </a:ext>
              </a:extLst>
            </p:cNvPr>
            <p:cNvSpPr/>
            <p:nvPr/>
          </p:nvSpPr>
          <p:spPr>
            <a:xfrm>
              <a:off x="3036146" y="4331225"/>
              <a:ext cx="91441" cy="91441"/>
            </a:xfrm>
            <a:prstGeom prst="ellipse">
              <a:avLst/>
            </a:prstGeom>
            <a:solidFill>
              <a:srgbClr val="8EC423"/>
            </a:solidFill>
            <a:ln w="12700" cap="flat" cmpd="sng" algn="ctr">
              <a:solidFill>
                <a:srgbClr val="3B3A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1E64B23-D3A4-559D-8D11-82441AB6CED8}"/>
                </a:ext>
              </a:extLst>
            </p:cNvPr>
            <p:cNvSpPr/>
            <p:nvPr/>
          </p:nvSpPr>
          <p:spPr>
            <a:xfrm>
              <a:off x="4465163" y="4999245"/>
              <a:ext cx="91441" cy="91441"/>
            </a:xfrm>
            <a:prstGeom prst="ellipse">
              <a:avLst/>
            </a:prstGeom>
            <a:solidFill>
              <a:srgbClr val="8EC423"/>
            </a:solidFill>
            <a:ln w="12700" cap="flat" cmpd="sng" algn="ctr">
              <a:solidFill>
                <a:srgbClr val="3B3A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24BCAE-39A0-ED5A-BDCC-713DBDDC1166}"/>
                </a:ext>
              </a:extLst>
            </p:cNvPr>
            <p:cNvSpPr/>
            <p:nvPr/>
          </p:nvSpPr>
          <p:spPr>
            <a:xfrm>
              <a:off x="3550763" y="2807225"/>
              <a:ext cx="91441" cy="91441"/>
            </a:xfrm>
            <a:prstGeom prst="ellipse">
              <a:avLst/>
            </a:prstGeom>
            <a:solidFill>
              <a:srgbClr val="015976"/>
            </a:solidFill>
            <a:ln w="12700" cap="flat" cmpd="sng" algn="ctr">
              <a:solidFill>
                <a:srgbClr val="3B3A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6F3ECAD-CFF5-51A5-733C-CC2809444B49}"/>
                </a:ext>
              </a:extLst>
            </p:cNvPr>
            <p:cNvSpPr/>
            <p:nvPr/>
          </p:nvSpPr>
          <p:spPr>
            <a:xfrm>
              <a:off x="3855563" y="3264425"/>
              <a:ext cx="91441" cy="91441"/>
            </a:xfrm>
            <a:prstGeom prst="ellipse">
              <a:avLst/>
            </a:prstGeom>
            <a:solidFill>
              <a:srgbClr val="015976"/>
            </a:solidFill>
            <a:ln w="12700" cap="flat" cmpd="sng" algn="ctr">
              <a:solidFill>
                <a:srgbClr val="3B3A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C895595-32BF-019C-42C9-13B3D0F2FEA8}"/>
                </a:ext>
              </a:extLst>
            </p:cNvPr>
            <p:cNvSpPr/>
            <p:nvPr/>
          </p:nvSpPr>
          <p:spPr>
            <a:xfrm>
              <a:off x="4735519" y="3756069"/>
              <a:ext cx="91441" cy="91441"/>
            </a:xfrm>
            <a:prstGeom prst="ellipse">
              <a:avLst/>
            </a:prstGeom>
            <a:solidFill>
              <a:srgbClr val="015976"/>
            </a:solidFill>
            <a:ln w="12700" cap="flat" cmpd="sng" algn="ctr">
              <a:solidFill>
                <a:srgbClr val="3B3A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7B29E19-90D8-3FFA-1B77-4CA0AF470AC5}"/>
                </a:ext>
              </a:extLst>
            </p:cNvPr>
            <p:cNvSpPr/>
            <p:nvPr/>
          </p:nvSpPr>
          <p:spPr>
            <a:xfrm flipH="1">
              <a:off x="2252366" y="4102391"/>
              <a:ext cx="290619" cy="169861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FF98F54-6765-7312-82D7-AA993B809766}"/>
                </a:ext>
              </a:extLst>
            </p:cNvPr>
            <p:cNvCxnSpPr>
              <a:cxnSpLocks/>
            </p:cNvCxnSpPr>
            <p:nvPr/>
          </p:nvCxnSpPr>
          <p:spPr>
            <a:xfrm>
              <a:off x="1546957" y="3573380"/>
              <a:ext cx="962911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3B3A3C">
                  <a:lumMod val="75000"/>
                  <a:lumOff val="25000"/>
                </a:srgbClr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57FEAC9-4C2E-B681-0540-3DEF3A0E1A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6957" y="4734647"/>
              <a:ext cx="201168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3B3A3C">
                  <a:lumMod val="75000"/>
                  <a:lumOff val="25000"/>
                </a:srgbClr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CC1AA55-5F73-911C-8951-5520152997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655402" y="4533309"/>
              <a:ext cx="18288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3B3A3C">
                  <a:lumMod val="75000"/>
                  <a:lumOff val="25000"/>
                </a:srgbClr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6CD655-72EE-CC6F-60B2-4B5FC71F13F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53841" y="5104809"/>
              <a:ext cx="6858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3B3A3C">
                  <a:lumMod val="75000"/>
                  <a:lumOff val="25000"/>
                </a:srgbClr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3F5D1C3-EFD8-1C1D-470C-8A37390108EB}"/>
                </a:ext>
              </a:extLst>
            </p:cNvPr>
            <p:cNvSpPr/>
            <p:nvPr/>
          </p:nvSpPr>
          <p:spPr>
            <a:xfrm>
              <a:off x="2525719" y="3527469"/>
              <a:ext cx="91441" cy="91441"/>
            </a:xfrm>
            <a:prstGeom prst="ellipse">
              <a:avLst/>
            </a:prstGeom>
            <a:solidFill>
              <a:srgbClr val="8EC423"/>
            </a:solidFill>
            <a:ln w="12700" cap="flat" cmpd="sng" algn="ctr">
              <a:solidFill>
                <a:srgbClr val="3B3A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676271-A915-F211-7AB7-CF9F7010448F}"/>
                </a:ext>
              </a:extLst>
            </p:cNvPr>
            <p:cNvSpPr/>
            <p:nvPr/>
          </p:nvSpPr>
          <p:spPr>
            <a:xfrm>
              <a:off x="3550763" y="4692281"/>
              <a:ext cx="91441" cy="91441"/>
            </a:xfrm>
            <a:prstGeom prst="ellipse">
              <a:avLst/>
            </a:prstGeom>
            <a:solidFill>
              <a:srgbClr val="8EC423"/>
            </a:solidFill>
            <a:ln w="12700" cap="flat" cmpd="sng" algn="ctr">
              <a:solidFill>
                <a:srgbClr val="3B3A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21068D5-7D23-C1BE-AD93-A3F727C9ED42}"/>
                </a:ext>
              </a:extLst>
            </p:cNvPr>
            <p:cNvCxnSpPr/>
            <p:nvPr/>
          </p:nvCxnSpPr>
          <p:spPr>
            <a:xfrm>
              <a:off x="2284053" y="3573381"/>
              <a:ext cx="0" cy="1161267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A9CB42-3B2A-96F1-7F23-4EBBA4F93B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76533" y="4413693"/>
              <a:ext cx="0" cy="1005840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4EB6401-75B0-B21B-EF7A-70A2BC0EB8E8}"/>
                </a:ext>
              </a:extLst>
            </p:cNvPr>
            <p:cNvSpPr/>
            <p:nvPr/>
          </p:nvSpPr>
          <p:spPr>
            <a:xfrm>
              <a:off x="2954779" y="4251937"/>
              <a:ext cx="247321" cy="250015"/>
            </a:xfrm>
            <a:prstGeom prst="ellips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AF11B92-36A8-19CB-1111-15F1CF72D63D}"/>
                </a:ext>
              </a:extLst>
            </p:cNvPr>
            <p:cNvSpPr/>
            <p:nvPr/>
          </p:nvSpPr>
          <p:spPr>
            <a:xfrm flipH="1">
              <a:off x="2937963" y="4928719"/>
              <a:ext cx="290619" cy="169861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429451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Case Study: Multi-objective Optimization for Core Design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D29E7D-5C5B-A2FA-BEB4-E004876F6468}"/>
              </a:ext>
            </a:extLst>
          </p:cNvPr>
          <p:cNvSpPr txBox="1">
            <a:spLocks/>
          </p:cNvSpPr>
          <p:nvPr/>
        </p:nvSpPr>
        <p:spPr>
          <a:xfrm>
            <a:off x="482563" y="1217586"/>
            <a:ext cx="6361610" cy="1633416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8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Settings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PWR core with 157 fuel assemblies (FA)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Quarter-core symmetry 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FA designs → design space = 7.1⨉10</a:t>
            </a:r>
            <a:r>
              <a:rPr kumimoji="0" lang="en-US" sz="1550" b="0" i="0" u="none" strike="noStrike" kern="1200" cap="none" spc="0" normalizeH="0" baseline="3000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 Population w/ 50 Iteration for GA</a:t>
            </a:r>
          </a:p>
          <a:p>
            <a:pPr marL="342900" marR="0" lvl="1" indent="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1597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8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386E12-1B26-79CB-45C5-1DC1E73AD270}"/>
              </a:ext>
            </a:extLst>
          </p:cNvPr>
          <p:cNvSpPr txBox="1">
            <a:spLocks/>
          </p:cNvSpPr>
          <p:nvPr/>
        </p:nvSpPr>
        <p:spPr>
          <a:xfrm>
            <a:off x="5525295" y="4701988"/>
            <a:ext cx="5790004" cy="130854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5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Constraints</a:t>
            </a:r>
            <a:endParaRPr kumimoji="0" lang="en-US" sz="1575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lang="en-US" sz="1550" b="0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 </a:t>
            </a: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(Heat flux hot channel factor)  &lt;  2.1 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lang="en-US" sz="1550" b="0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ΔH </a:t>
            </a: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(Nuclear enthalpy rise hot channel factor) &lt; 1.48 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Peak critical boron concentration (CBC) &lt;1300 </a:t>
            </a:r>
            <a:r>
              <a:rPr kumimoji="0" lang="en-US" sz="155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pcm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231D25-9D3E-15A2-0C04-5C1F82FD29CA}"/>
              </a:ext>
            </a:extLst>
          </p:cNvPr>
          <p:cNvGraphicFramePr>
            <a:graphicFrameLocks noGrp="1"/>
          </p:cNvGraphicFramePr>
          <p:nvPr/>
        </p:nvGraphicFramePr>
        <p:xfrm>
          <a:off x="505421" y="3085455"/>
          <a:ext cx="6858000" cy="1244592"/>
        </p:xfrm>
        <a:graphic>
          <a:graphicData uri="http://schemas.openxmlformats.org/drawingml/2006/table">
            <a:tbl>
              <a:tblPr firstRow="1" firstCol="1" bandRow="1"/>
              <a:tblGrid>
                <a:gridCol w="1371600">
                  <a:extLst>
                    <a:ext uri="{9D8B030D-6E8A-4147-A177-3AD203B41FA5}">
                      <a16:colId xmlns:a16="http://schemas.microsoft.com/office/drawing/2014/main" val="1686414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0922769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8819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255396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215663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442022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6556829"/>
                    </a:ext>
                  </a:extLst>
                </a:gridCol>
              </a:tblGrid>
              <a:tr h="414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Fuel type ID</a:t>
                      </a:r>
                      <a:endParaRPr 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 dirty="0">
                          <a:solidFill>
                            <a:srgbClr val="03284F"/>
                          </a:solidFill>
                        </a:rPr>
                        <a:t>1</a:t>
                      </a:r>
                      <a:endParaRPr sz="1200" b="0" u="none" strike="noStrike" cap="none" dirty="0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2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3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4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5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6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306553"/>
                  </a:ext>
                </a:extLst>
              </a:tr>
              <a:tr h="414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Enrichment </a:t>
                      </a:r>
                      <a:b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en-US" sz="12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wt</a:t>
                      </a: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%)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 dirty="0">
                          <a:solidFill>
                            <a:srgbClr val="03284F"/>
                          </a:solidFill>
                        </a:rPr>
                        <a:t>Reflector</a:t>
                      </a:r>
                      <a:endParaRPr sz="1200" b="0" u="none" strike="noStrike" cap="none" dirty="0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 dirty="0">
                          <a:solidFill>
                            <a:srgbClr val="03284F"/>
                          </a:solidFill>
                        </a:rPr>
                        <a:t>2</a:t>
                      </a:r>
                      <a:endParaRPr sz="1200" b="0" u="none" strike="noStrike" cap="none" dirty="0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2.5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2.5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3.2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3.2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90959"/>
                  </a:ext>
                </a:extLst>
              </a:tr>
              <a:tr h="414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Burnable</a:t>
                      </a:r>
                      <a:b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poison</a:t>
                      </a:r>
                      <a:endParaRPr lang="en-US" sz="1200" b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-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>
                          <a:solidFill>
                            <a:srgbClr val="03284F"/>
                          </a:solidFill>
                        </a:rPr>
                        <a:t>None</a:t>
                      </a:r>
                      <a:endParaRPr sz="1200" b="0" u="none" strike="noStrike" cap="none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 dirty="0">
                          <a:solidFill>
                            <a:srgbClr val="03284F"/>
                          </a:solidFill>
                        </a:rPr>
                        <a:t>None</a:t>
                      </a:r>
                      <a:endParaRPr sz="1200" b="0" u="none" strike="noStrike" cap="none" dirty="0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 dirty="0">
                          <a:solidFill>
                            <a:srgbClr val="03284F"/>
                          </a:solidFill>
                        </a:rPr>
                        <a:t>16 Gd rods</a:t>
                      </a:r>
                      <a:endParaRPr sz="1200" b="0" u="none" strike="noStrike" cap="none" dirty="0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 dirty="0">
                          <a:solidFill>
                            <a:srgbClr val="03284F"/>
                          </a:solidFill>
                        </a:rPr>
                        <a:t>None</a:t>
                      </a:r>
                      <a:endParaRPr sz="1200" b="0" u="none" strike="noStrike" cap="none" dirty="0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u="none" strike="noStrike" cap="none" dirty="0">
                          <a:solidFill>
                            <a:srgbClr val="03284F"/>
                          </a:solidFill>
                        </a:rPr>
                        <a:t>16 Gd rods</a:t>
                      </a:r>
                      <a:endParaRPr sz="1200" b="0" u="none" strike="noStrike" cap="none" dirty="0">
                        <a:solidFill>
                          <a:srgbClr val="03284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37150" marR="1371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CDD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7069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54D4E86-35AB-3D66-06E0-1D97A9A9A4CC}"/>
              </a:ext>
            </a:extLst>
          </p:cNvPr>
          <p:cNvSpPr txBox="1">
            <a:spLocks/>
          </p:cNvSpPr>
          <p:nvPr/>
        </p:nvSpPr>
        <p:spPr>
          <a:xfrm>
            <a:off x="482563" y="4711305"/>
            <a:ext cx="4878976" cy="1494891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5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Objectives</a:t>
            </a:r>
            <a:endParaRPr kumimoji="0" lang="en-US" sz="155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Maximize cycle length (cycle energy production)</a:t>
            </a:r>
          </a:p>
          <a:p>
            <a:pPr marL="514350" marR="0" lvl="1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Minimize fuel cost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DAAA91-6A27-9530-44CB-2D91053649FC}"/>
              </a:ext>
            </a:extLst>
          </p:cNvPr>
          <p:cNvSpPr txBox="1">
            <a:spLocks/>
          </p:cNvSpPr>
          <p:nvPr/>
        </p:nvSpPr>
        <p:spPr>
          <a:xfrm>
            <a:off x="7673722" y="1346929"/>
            <a:ext cx="3264512" cy="267077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1597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Exemplary PWR Core</a:t>
            </a:r>
            <a:endParaRPr kumimoji="0" lang="en-US" sz="1100" b="0" i="1" u="none" strike="noStrike" kern="1200" cap="none" spc="0" normalizeH="0" baseline="3000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1" indent="0" algn="ctr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1597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E7D754B-042B-6B79-E430-8D636FDC758C}"/>
              </a:ext>
            </a:extLst>
          </p:cNvPr>
          <p:cNvSpPr txBox="1">
            <a:spLocks/>
          </p:cNvSpPr>
          <p:nvPr/>
        </p:nvSpPr>
        <p:spPr>
          <a:xfrm>
            <a:off x="1100438" y="6382474"/>
            <a:ext cx="9068473" cy="31325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1597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NOTE: F</a:t>
            </a:r>
            <a:r>
              <a:rPr kumimoji="0" lang="en-US" sz="1000" b="0" i="1" u="none" strike="noStrike" kern="1200" cap="none" spc="0" normalizeH="0" baseline="-2500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and F</a:t>
            </a:r>
            <a:r>
              <a:rPr kumimoji="0" lang="en-US" sz="1000" b="0" i="1" u="none" strike="noStrike" kern="1200" cap="none" spc="0" normalizeH="0" baseline="-2500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ΔH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are peaking factors used to characterize core power distribution in terms of ratios of local maximum power output to average core output.  </a:t>
            </a:r>
          </a:p>
        </p:txBody>
      </p:sp>
      <p:pic>
        <p:nvPicPr>
          <p:cNvPr id="18" name="Google Shape;170;p27">
            <a:extLst>
              <a:ext uri="{FF2B5EF4-FFF2-40B4-BE49-F238E27FC236}">
                <a16:creationId xmlns:a16="http://schemas.microsoft.com/office/drawing/2014/main" id="{AA6A4E1D-3780-3437-8C39-D15318ACF0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513" y="1646021"/>
            <a:ext cx="3824692" cy="293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65899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Case Study: Multi-objective Optimization for Core Design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Optimal Core Patterns</a:t>
            </a:r>
          </a:p>
        </p:txBody>
      </p:sp>
      <p:pic>
        <p:nvPicPr>
          <p:cNvPr id="2" name="Google Shape;278;p35">
            <a:extLst>
              <a:ext uri="{FF2B5EF4-FFF2-40B4-BE49-F238E27FC236}">
                <a16:creationId xmlns:a16="http://schemas.microsoft.com/office/drawing/2014/main" id="{6EB74293-A60C-38AB-166F-25BECC2281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4477" y="1967947"/>
            <a:ext cx="4645395" cy="34840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4D550F-21B2-0072-ED95-6B18DF5A5772}"/>
              </a:ext>
            </a:extLst>
          </p:cNvPr>
          <p:cNvSpPr/>
          <p:nvPr/>
        </p:nvSpPr>
        <p:spPr>
          <a:xfrm>
            <a:off x="2585172" y="4347337"/>
            <a:ext cx="79514" cy="80430"/>
          </a:xfrm>
          <a:prstGeom prst="rect">
            <a:avLst/>
          </a:prstGeom>
          <a:solidFill>
            <a:srgbClr val="D7F4F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4D7496-7A94-8C08-B06A-D141305407B4}"/>
              </a:ext>
            </a:extLst>
          </p:cNvPr>
          <p:cNvSpPr/>
          <p:nvPr/>
        </p:nvSpPr>
        <p:spPr>
          <a:xfrm>
            <a:off x="3279186" y="3737227"/>
            <a:ext cx="79514" cy="80430"/>
          </a:xfrm>
          <a:prstGeom prst="rect">
            <a:avLst/>
          </a:prstGeom>
          <a:solidFill>
            <a:srgbClr val="16C4FD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49C107-B5BB-09B7-20A4-52BD5EC75195}"/>
              </a:ext>
            </a:extLst>
          </p:cNvPr>
          <p:cNvSpPr/>
          <p:nvPr/>
        </p:nvSpPr>
        <p:spPr>
          <a:xfrm>
            <a:off x="3981574" y="2834024"/>
            <a:ext cx="79514" cy="80430"/>
          </a:xfrm>
          <a:prstGeom prst="rect">
            <a:avLst/>
          </a:prstGeom>
          <a:solidFill>
            <a:srgbClr val="01435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Google Shape;301;p36">
            <a:extLst>
              <a:ext uri="{FF2B5EF4-FFF2-40B4-BE49-F238E27FC236}">
                <a16:creationId xmlns:a16="http://schemas.microsoft.com/office/drawing/2014/main" id="{410DC523-3183-BEB1-3002-118C3C88A2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908" y="2752661"/>
            <a:ext cx="1477175" cy="147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5;p37">
            <a:extLst>
              <a:ext uri="{FF2B5EF4-FFF2-40B4-BE49-F238E27FC236}">
                <a16:creationId xmlns:a16="http://schemas.microsoft.com/office/drawing/2014/main" id="{6783C291-1EC0-85B1-0EDE-1BE9A632F7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908" y="1213182"/>
            <a:ext cx="1480177" cy="148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7;p35">
            <a:extLst>
              <a:ext uri="{FF2B5EF4-FFF2-40B4-BE49-F238E27FC236}">
                <a16:creationId xmlns:a16="http://schemas.microsoft.com/office/drawing/2014/main" id="{E707D630-54D4-AA95-ED30-06FE4B6677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908" y="4265193"/>
            <a:ext cx="1480177" cy="14801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Google Shape;281;p35">
            <a:extLst>
              <a:ext uri="{FF2B5EF4-FFF2-40B4-BE49-F238E27FC236}">
                <a16:creationId xmlns:a16="http://schemas.microsoft.com/office/drawing/2014/main" id="{6AF8C813-5AB8-0DBB-5DE1-33BF838D93EF}"/>
              </a:ext>
            </a:extLst>
          </p:cNvPr>
          <p:cNvGraphicFramePr/>
          <p:nvPr/>
        </p:nvGraphicFramePr>
        <p:xfrm>
          <a:off x="8166080" y="4359049"/>
          <a:ext cx="2937076" cy="123444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86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Cycle length (EFPD)</a:t>
                      </a:r>
                      <a:endParaRPr sz="1000" b="0" i="1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364.10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Fuel cost (M$)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499.45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</a:t>
                      </a:r>
                      <a:r>
                        <a:rPr lang="en" sz="1000" b="0" i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2.092</a:t>
                      </a:r>
                      <a:endParaRPr sz="100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CBC (ppm)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1295.6</a:t>
                      </a:r>
                      <a:endParaRPr sz="100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</a:t>
                      </a:r>
                      <a:r>
                        <a:rPr lang="en" sz="1000" b="0" i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ΔH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1.479</a:t>
                      </a:r>
                      <a:endParaRPr sz="100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oogle Shape;300;p36">
            <a:extLst>
              <a:ext uri="{FF2B5EF4-FFF2-40B4-BE49-F238E27FC236}">
                <a16:creationId xmlns:a16="http://schemas.microsoft.com/office/drawing/2014/main" id="{86063038-6913-7202-EC15-863869FFD9FE}"/>
              </a:ext>
            </a:extLst>
          </p:cNvPr>
          <p:cNvGraphicFramePr/>
          <p:nvPr/>
        </p:nvGraphicFramePr>
        <p:xfrm>
          <a:off x="8166080" y="2818085"/>
          <a:ext cx="2935224" cy="123444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86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Cycle length (EFPD)</a:t>
                      </a:r>
                      <a:endParaRPr sz="1000" b="0" i="1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373.80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Fuel cost (M$)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508.28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</a:t>
                      </a:r>
                      <a:r>
                        <a:rPr lang="en" sz="1000" b="0" i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2.090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CBC (ppm)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1293.9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</a:t>
                      </a:r>
                      <a:r>
                        <a:rPr lang="en" sz="1000" b="0" i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ΔH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1.466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Google Shape;314;p37">
            <a:extLst>
              <a:ext uri="{FF2B5EF4-FFF2-40B4-BE49-F238E27FC236}">
                <a16:creationId xmlns:a16="http://schemas.microsoft.com/office/drawing/2014/main" id="{C1FAFF2A-500A-FD72-7DDC-D7BAA680F5CC}"/>
              </a:ext>
            </a:extLst>
          </p:cNvPr>
          <p:cNvGraphicFramePr/>
          <p:nvPr/>
        </p:nvGraphicFramePr>
        <p:xfrm>
          <a:off x="8166080" y="1316016"/>
          <a:ext cx="2931657" cy="1235925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86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1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Cycle length (EFPD)</a:t>
                      </a:r>
                      <a:endParaRPr sz="1000" b="0" i="1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383.50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1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Fuel cost (M$)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520.92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1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</a:t>
                      </a:r>
                      <a:r>
                        <a:rPr lang="en" sz="1000" b="0" i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2.098</a:t>
                      </a:r>
                      <a:endParaRPr sz="100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1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CBC (ppm)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1296.8</a:t>
                      </a:r>
                      <a:endParaRPr sz="100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1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</a:t>
                      </a:r>
                      <a:r>
                        <a:rPr lang="en" sz="1000" b="0" i="1" baseline="-250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ΔH</a:t>
                      </a:r>
                      <a:endParaRPr sz="1000" b="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1.476</a:t>
                      </a:r>
                      <a:endParaRPr sz="1000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37150" marR="13715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C0D36B1-AB3D-018B-209C-F4BD4E1F234B}"/>
              </a:ext>
            </a:extLst>
          </p:cNvPr>
          <p:cNvSpPr/>
          <p:nvPr/>
        </p:nvSpPr>
        <p:spPr>
          <a:xfrm rot="16200000">
            <a:off x="5574636" y="1865726"/>
            <a:ext cx="1483815" cy="136506"/>
          </a:xfrm>
          <a:prstGeom prst="rect">
            <a:avLst/>
          </a:prstGeom>
          <a:solidFill>
            <a:srgbClr val="014359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Solution  #3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A25CCE-0247-4F92-6B7B-872F0E819341}"/>
              </a:ext>
            </a:extLst>
          </p:cNvPr>
          <p:cNvSpPr/>
          <p:nvPr/>
        </p:nvSpPr>
        <p:spPr>
          <a:xfrm rot="16200000">
            <a:off x="5574636" y="4921208"/>
            <a:ext cx="1483815" cy="136506"/>
          </a:xfrm>
          <a:prstGeom prst="rect">
            <a:avLst/>
          </a:prstGeom>
          <a:solidFill>
            <a:srgbClr val="D7F4FE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Solution  #1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0BF634-FA6D-58A4-02B1-03ED362DD365}"/>
              </a:ext>
            </a:extLst>
          </p:cNvPr>
          <p:cNvSpPr/>
          <p:nvPr/>
        </p:nvSpPr>
        <p:spPr>
          <a:xfrm rot="16200000">
            <a:off x="5574637" y="3382999"/>
            <a:ext cx="1483815" cy="136506"/>
          </a:xfrm>
          <a:prstGeom prst="rect">
            <a:avLst/>
          </a:prstGeom>
          <a:solidFill>
            <a:srgbClr val="16C4FD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Solution  #2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5773C3-78A8-F73A-7461-621A29BA028C}"/>
              </a:ext>
            </a:extLst>
          </p:cNvPr>
          <p:cNvCxnSpPr>
            <a:cxnSpLocks/>
          </p:cNvCxnSpPr>
          <p:nvPr/>
        </p:nvCxnSpPr>
        <p:spPr>
          <a:xfrm>
            <a:off x="6239457" y="2693236"/>
            <a:ext cx="498763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837DB7-4793-8E6F-6AAA-6986ECFEE6A9}"/>
              </a:ext>
            </a:extLst>
          </p:cNvPr>
          <p:cNvCxnSpPr>
            <a:cxnSpLocks/>
          </p:cNvCxnSpPr>
          <p:nvPr/>
        </p:nvCxnSpPr>
        <p:spPr>
          <a:xfrm>
            <a:off x="6239457" y="4220212"/>
            <a:ext cx="498763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F7870-C0BE-A2B2-FBF3-620EE05DE5E5}"/>
              </a:ext>
            </a:extLst>
          </p:cNvPr>
          <p:cNvSpPr/>
          <p:nvPr/>
        </p:nvSpPr>
        <p:spPr>
          <a:xfrm>
            <a:off x="2501900" y="4454525"/>
            <a:ext cx="629283" cy="219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Solution  </a:t>
            </a:r>
            <a:b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763D5-4198-40D0-8C62-13F87CC67C66}"/>
              </a:ext>
            </a:extLst>
          </p:cNvPr>
          <p:cNvSpPr/>
          <p:nvPr/>
        </p:nvSpPr>
        <p:spPr>
          <a:xfrm>
            <a:off x="3187700" y="3844925"/>
            <a:ext cx="629283" cy="219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Solution  </a:t>
            </a:r>
            <a:b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CB667-9DEE-0281-6352-944FD23271A1}"/>
              </a:ext>
            </a:extLst>
          </p:cNvPr>
          <p:cNvSpPr/>
          <p:nvPr/>
        </p:nvSpPr>
        <p:spPr>
          <a:xfrm>
            <a:off x="3981574" y="2804531"/>
            <a:ext cx="629283" cy="2198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Solution  </a:t>
            </a:r>
            <a:b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231099683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Case Study: Multi-objective Optimization for Core Design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Common Features of Optimal Core Designs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D8C847BA-09C2-6A43-2E85-5EED59AFB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12" y="1238334"/>
            <a:ext cx="10175254" cy="1806668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800" b="1" dirty="0"/>
              <a:t>All three core designs present the Low Leakage Loading pattern (L3P)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600" dirty="0"/>
              <a:t>Low/medium reactivity fuel at inner region to reduce the power peaking at core center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600" dirty="0"/>
              <a:t>High reactivity fuel at outer region to balance the power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600" dirty="0"/>
              <a:t>Use of burnable poison to suppress the excess reactivity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600" dirty="0"/>
              <a:t>Low reactivity fuel at core boundary to reduce the leakage / increase the neutron economy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6E8ACA-88F4-7D2B-8486-809A7CDB9B12}"/>
              </a:ext>
            </a:extLst>
          </p:cNvPr>
          <p:cNvGrpSpPr/>
          <p:nvPr/>
        </p:nvGrpSpPr>
        <p:grpSpPr>
          <a:xfrm>
            <a:off x="8088920" y="3413657"/>
            <a:ext cx="2628669" cy="2557116"/>
            <a:chOff x="9138787" y="4304777"/>
            <a:chExt cx="2628669" cy="2557116"/>
          </a:xfrm>
        </p:grpSpPr>
        <p:pic>
          <p:nvPicPr>
            <p:cNvPr id="22" name="Google Shape;315;p37">
              <a:extLst>
                <a:ext uri="{FF2B5EF4-FFF2-40B4-BE49-F238E27FC236}">
                  <a16:creationId xmlns:a16="http://schemas.microsoft.com/office/drawing/2014/main" id="{BAA052EF-6BAD-075C-0859-18A795FBDFD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369557" y="4694765"/>
              <a:ext cx="2167128" cy="2167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A5D49C-413F-A405-5489-2F2EE30ED4E0}"/>
                </a:ext>
              </a:extLst>
            </p:cNvPr>
            <p:cNvSpPr/>
            <p:nvPr/>
          </p:nvSpPr>
          <p:spPr>
            <a:xfrm>
              <a:off x="9138787" y="4304777"/>
              <a:ext cx="2628669" cy="199859"/>
            </a:xfrm>
            <a:prstGeom prst="rect">
              <a:avLst/>
            </a:prstGeom>
            <a:solidFill>
              <a:srgbClr val="014359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Solution  #3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5CC1AA-B631-6721-1B38-3593B21C3903}"/>
              </a:ext>
            </a:extLst>
          </p:cNvPr>
          <p:cNvGrpSpPr/>
          <p:nvPr/>
        </p:nvGrpSpPr>
        <p:grpSpPr>
          <a:xfrm>
            <a:off x="1160126" y="3413657"/>
            <a:ext cx="2628669" cy="2488750"/>
            <a:chOff x="1718926" y="4310909"/>
            <a:chExt cx="2628669" cy="2488750"/>
          </a:xfrm>
        </p:grpSpPr>
        <p:pic>
          <p:nvPicPr>
            <p:cNvPr id="25" name="Google Shape;287;p35">
              <a:extLst>
                <a:ext uri="{FF2B5EF4-FFF2-40B4-BE49-F238E27FC236}">
                  <a16:creationId xmlns:a16="http://schemas.microsoft.com/office/drawing/2014/main" id="{31E3BAE9-9620-8A4D-4B3C-DE11A029ACC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49696" y="4632531"/>
              <a:ext cx="2167128" cy="2167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3A9464-0FAB-06AE-A1BC-FB88A30BD175}"/>
                </a:ext>
              </a:extLst>
            </p:cNvPr>
            <p:cNvSpPr/>
            <p:nvPr/>
          </p:nvSpPr>
          <p:spPr>
            <a:xfrm>
              <a:off x="1718926" y="4310909"/>
              <a:ext cx="2628669" cy="199859"/>
            </a:xfrm>
            <a:prstGeom prst="rect">
              <a:avLst/>
            </a:prstGeom>
            <a:solidFill>
              <a:srgbClr val="D7F4FE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2F5496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Solution  #1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3F4A77-4C00-7CDF-8A3F-39D69DAD3E7B}"/>
              </a:ext>
            </a:extLst>
          </p:cNvPr>
          <p:cNvGrpSpPr/>
          <p:nvPr/>
        </p:nvGrpSpPr>
        <p:grpSpPr>
          <a:xfrm>
            <a:off x="4624523" y="3413657"/>
            <a:ext cx="2628669" cy="2547091"/>
            <a:chOff x="5595746" y="4310909"/>
            <a:chExt cx="2628669" cy="2547091"/>
          </a:xfrm>
        </p:grpSpPr>
        <p:pic>
          <p:nvPicPr>
            <p:cNvPr id="28" name="Google Shape;301;p36">
              <a:extLst>
                <a:ext uri="{FF2B5EF4-FFF2-40B4-BE49-F238E27FC236}">
                  <a16:creationId xmlns:a16="http://schemas.microsoft.com/office/drawing/2014/main" id="{76391E7E-9839-192A-EA58-E3098A4C469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8714" y="4694765"/>
              <a:ext cx="2162732" cy="2163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59A78A-A094-4879-B872-D899E60F5216}"/>
                </a:ext>
              </a:extLst>
            </p:cNvPr>
            <p:cNvSpPr/>
            <p:nvPr/>
          </p:nvSpPr>
          <p:spPr>
            <a:xfrm>
              <a:off x="5595746" y="4310909"/>
              <a:ext cx="2628669" cy="199859"/>
            </a:xfrm>
            <a:prstGeom prst="rect">
              <a:avLst/>
            </a:prstGeom>
            <a:solidFill>
              <a:srgbClr val="16C4FD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Solution  #2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254358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3924-10CF-8DDA-0CD2-2F068D40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2CD041-4A80-C340-2B25-C439EAD4E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75" y="1981200"/>
            <a:ext cx="6366933" cy="3581400"/>
          </a:xfrm>
        </p:spPr>
      </p:pic>
      <p:pic>
        <p:nvPicPr>
          <p:cNvPr id="7" name="Picture 6" descr="A graph with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2ED10602-0A73-03DD-1B54-2DBC42577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08" y="21336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0661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9446AF-D54E-734A-AD7E-D880785B1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1069" y="421328"/>
            <a:ext cx="5136911" cy="64366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D5501E4-90A1-4EAB-BDBD-999909CE9B9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451A1-2FC4-21A1-A8FF-856DFFB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and Corresponding Input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B487EB6-23E3-4530-E05F-18C479DA4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6" y="1051279"/>
            <a:ext cx="5981481" cy="58067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CBB379-BA56-4C32-E365-7CBC99F10C5B}"/>
              </a:ext>
            </a:extLst>
          </p:cNvPr>
          <p:cNvCxnSpPr/>
          <p:nvPr/>
        </p:nvCxnSpPr>
        <p:spPr>
          <a:xfrm>
            <a:off x="7162800" y="2362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B9E2A1-5EF5-9352-88D1-82B7A62D2E7D}"/>
              </a:ext>
            </a:extLst>
          </p:cNvPr>
          <p:cNvCxnSpPr/>
          <p:nvPr/>
        </p:nvCxnSpPr>
        <p:spPr>
          <a:xfrm>
            <a:off x="7162800" y="2514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C38EC-B0B0-A2F5-5932-B3A0B797CD59}"/>
              </a:ext>
            </a:extLst>
          </p:cNvPr>
          <p:cNvCxnSpPr>
            <a:cxnSpLocks/>
          </p:cNvCxnSpPr>
          <p:nvPr/>
        </p:nvCxnSpPr>
        <p:spPr>
          <a:xfrm>
            <a:off x="7162800" y="2743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135183-887F-4B27-3753-8E1E14C3CE92}"/>
              </a:ext>
            </a:extLst>
          </p:cNvPr>
          <p:cNvCxnSpPr/>
          <p:nvPr/>
        </p:nvCxnSpPr>
        <p:spPr>
          <a:xfrm>
            <a:off x="7200900" y="3124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D467B-5B2D-7B22-8390-02E6D0B00319}"/>
              </a:ext>
            </a:extLst>
          </p:cNvPr>
          <p:cNvCxnSpPr/>
          <p:nvPr/>
        </p:nvCxnSpPr>
        <p:spPr>
          <a:xfrm>
            <a:off x="7200900" y="3276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B14AB-AC2D-0BA9-F0D4-09C80B654B7E}"/>
              </a:ext>
            </a:extLst>
          </p:cNvPr>
          <p:cNvCxnSpPr/>
          <p:nvPr/>
        </p:nvCxnSpPr>
        <p:spPr>
          <a:xfrm>
            <a:off x="7200900" y="3505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A2FBCB-9460-6187-3B6D-1699E5C4AE1C}"/>
              </a:ext>
            </a:extLst>
          </p:cNvPr>
          <p:cNvCxnSpPr/>
          <p:nvPr/>
        </p:nvCxnSpPr>
        <p:spPr>
          <a:xfrm>
            <a:off x="7200900" y="3886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15AC4-9F39-29FB-A9C3-EB8F7F34449B}"/>
              </a:ext>
            </a:extLst>
          </p:cNvPr>
          <p:cNvCxnSpPr/>
          <p:nvPr/>
        </p:nvCxnSpPr>
        <p:spPr>
          <a:xfrm>
            <a:off x="7200900" y="4038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617B4-E2BF-E5F7-AD7B-7439813A9BA5}"/>
              </a:ext>
            </a:extLst>
          </p:cNvPr>
          <p:cNvCxnSpPr/>
          <p:nvPr/>
        </p:nvCxnSpPr>
        <p:spPr>
          <a:xfrm>
            <a:off x="7200900" y="41910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91BF4B-3DB4-DF82-CA2A-8C707DC92A89}"/>
              </a:ext>
            </a:extLst>
          </p:cNvPr>
          <p:cNvCxnSpPr/>
          <p:nvPr/>
        </p:nvCxnSpPr>
        <p:spPr>
          <a:xfrm>
            <a:off x="7200900" y="4419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64A383-E0B0-F734-A9EF-256C694E950B}"/>
              </a:ext>
            </a:extLst>
          </p:cNvPr>
          <p:cNvCxnSpPr/>
          <p:nvPr/>
        </p:nvCxnSpPr>
        <p:spPr>
          <a:xfrm>
            <a:off x="7200900" y="47244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068A98-7DAA-3419-CE6D-DE264DFAA73F}"/>
              </a:ext>
            </a:extLst>
          </p:cNvPr>
          <p:cNvCxnSpPr/>
          <p:nvPr/>
        </p:nvCxnSpPr>
        <p:spPr>
          <a:xfrm>
            <a:off x="7200900" y="48768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28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Case Study: Multi-objective Optimization for Core Design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Feasible Region and Pareto Frontier</a:t>
            </a:r>
          </a:p>
        </p:txBody>
      </p:sp>
      <p:pic>
        <p:nvPicPr>
          <p:cNvPr id="22" name="Google Shape;267;p34">
            <a:extLst>
              <a:ext uri="{FF2B5EF4-FFF2-40B4-BE49-F238E27FC236}">
                <a16:creationId xmlns:a16="http://schemas.microsoft.com/office/drawing/2014/main" id="{C1225312-EB87-F048-6AAF-8888B0EA1C0C}"/>
              </a:ext>
            </a:extLst>
          </p:cNvPr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409" y="1828208"/>
            <a:ext cx="8437181" cy="3460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71;p34">
            <a:extLst>
              <a:ext uri="{FF2B5EF4-FFF2-40B4-BE49-F238E27FC236}">
                <a16:creationId xmlns:a16="http://schemas.microsoft.com/office/drawing/2014/main" id="{4FDC21A2-7DE2-BCAA-681D-157E2B2F3142}"/>
              </a:ext>
            </a:extLst>
          </p:cNvPr>
          <p:cNvCxnSpPr>
            <a:cxnSpLocks/>
          </p:cNvCxnSpPr>
          <p:nvPr/>
        </p:nvCxnSpPr>
        <p:spPr>
          <a:xfrm>
            <a:off x="5345712" y="3918626"/>
            <a:ext cx="3403814" cy="507556"/>
          </a:xfrm>
          <a:prstGeom prst="straightConnector1">
            <a:avLst/>
          </a:prstGeom>
          <a:noFill/>
          <a:ln w="25400" cap="flat" cmpd="sng">
            <a:solidFill>
              <a:srgbClr val="3B3A3C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97843EC-D975-7963-40A6-0B14C8549D72}"/>
              </a:ext>
            </a:extLst>
          </p:cNvPr>
          <p:cNvSpPr txBox="1">
            <a:spLocks/>
          </p:cNvSpPr>
          <p:nvPr/>
        </p:nvSpPr>
        <p:spPr>
          <a:xfrm>
            <a:off x="1100438" y="6382474"/>
            <a:ext cx="9068473" cy="31325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75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35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−"/>
              <a:defRPr sz="15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15976"/>
              </a:buClr>
              <a:buFont typeface="Arial" panose="020B0604020202020204" pitchFamily="34" charset="0"/>
              <a:buChar char="•"/>
              <a:defRPr sz="1200" b="0" i="0" kern="120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1597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NOTE: Feasible region: Search space region where all constraints are complied; Pareto frontier: Set of optimal solutions</a:t>
            </a:r>
          </a:p>
        </p:txBody>
      </p:sp>
    </p:spTree>
    <p:extLst>
      <p:ext uri="{BB962C8B-B14F-4D97-AF65-F5344CB8AC3E}">
        <p14:creationId xmlns:p14="http://schemas.microsoft.com/office/powerpoint/2010/main" val="3640117727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BAFFD20-95F8-5147-EA86-972AE9E676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725" y="138991"/>
            <a:ext cx="11828476" cy="905377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Conclusion &amp; Future Works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D8C847BA-09C2-6A43-2E85-5EED59AFB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250" y="1324275"/>
            <a:ext cx="11556083" cy="4557621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2000" b="1" dirty="0"/>
              <a:t>Presented the PRLO platform, aimed at AI-driven reactor core design for addressing real-world challenges.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2000" b="1" dirty="0"/>
              <a:t>Demonstrated constrained multi-objective core design optimization problem for a 17 × 17 PWR core to minimize fuel cost and maximize fuel cycle length.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2000" b="1" dirty="0"/>
              <a:t>Future works include… </a:t>
            </a:r>
          </a:p>
          <a:p>
            <a:pPr marL="685800">
              <a:lnSpc>
                <a:spcPct val="100000"/>
              </a:lnSpc>
              <a:buClr>
                <a:schemeClr val="accent2"/>
              </a:buClr>
              <a:buFont typeface="Symbol" panose="05050102010706020507" pitchFamily="18" charset="2"/>
              <a:buChar char="-"/>
            </a:pPr>
            <a:r>
              <a:rPr lang="en-US" sz="1700" dirty="0"/>
              <a:t>Conducting a full-scale demonstration of a PWR core design incorporating safety analysis. </a:t>
            </a:r>
          </a:p>
          <a:p>
            <a:pPr marL="685800">
              <a:lnSpc>
                <a:spcPct val="100000"/>
              </a:lnSpc>
              <a:buClr>
                <a:schemeClr val="accent2"/>
              </a:buClr>
              <a:buFont typeface="Symbol" panose="05050102010706020507" pitchFamily="18" charset="2"/>
              <a:buChar char="-"/>
            </a:pPr>
            <a:r>
              <a:rPr lang="en-US" sz="1700" dirty="0"/>
              <a:t>Enhancing multi-objective optimization capabilities </a:t>
            </a:r>
          </a:p>
          <a:p>
            <a:pPr marL="11430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Symbol" panose="05050102010706020507" pitchFamily="18" charset="2"/>
              <a:buChar char="-"/>
            </a:pPr>
            <a:r>
              <a:rPr lang="en-US" sz="1400" dirty="0"/>
              <a:t>Adaptive mutation/crossover</a:t>
            </a:r>
          </a:p>
          <a:p>
            <a:pPr marL="11430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Symbol" panose="05050102010706020507" pitchFamily="18" charset="2"/>
              <a:buChar char="-"/>
            </a:pPr>
            <a:r>
              <a:rPr lang="en-US" sz="1400" dirty="0"/>
              <a:t>Active subspace exploration</a:t>
            </a:r>
          </a:p>
          <a:p>
            <a:pPr marL="11430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Symbol" panose="05050102010706020507" pitchFamily="18" charset="2"/>
              <a:buChar char="-"/>
            </a:pPr>
            <a:r>
              <a:rPr lang="en-US" sz="1400" dirty="0"/>
              <a:t>More convergence criteria</a:t>
            </a:r>
          </a:p>
          <a:p>
            <a:pPr marL="11430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Symbol" panose="05050102010706020507" pitchFamily="18" charset="2"/>
              <a:buChar char="-"/>
            </a:pPr>
            <a:r>
              <a:rPr lang="en-US" sz="1400" dirty="0"/>
              <a:t>Coupling with other metaheuristic optimizers (Any colony, Particle Swarm, Simulated Annealing) </a:t>
            </a:r>
          </a:p>
          <a:p>
            <a:pPr marL="914400" indent="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9969353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2" descr="Downloads :: NC State Brand">
            <a:extLst>
              <a:ext uri="{FF2B5EF4-FFF2-40B4-BE49-F238E27FC236}">
                <a16:creationId xmlns:a16="http://schemas.microsoft.com/office/drawing/2014/main" id="{5742667F-4CEC-B943-8C8C-2E143DE23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914" y="2471697"/>
            <a:ext cx="1988245" cy="95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Logo&#10;&#10;Description automatically generated with medium confidence">
            <a:extLst>
              <a:ext uri="{FF2B5EF4-FFF2-40B4-BE49-F238E27FC236}">
                <a16:creationId xmlns:a16="http://schemas.microsoft.com/office/drawing/2014/main" id="{F755FB90-A53B-D58D-3642-C4F0B53EE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14" y="4342152"/>
            <a:ext cx="2742270" cy="7946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373F5-58D3-6227-A7FC-8261C201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053" y="4499982"/>
            <a:ext cx="2512032" cy="478947"/>
          </a:xfrm>
          <a:prstGeom prst="rect">
            <a:avLst/>
          </a:prstGeom>
        </p:spPr>
      </p:pic>
      <p:pic>
        <p:nvPicPr>
          <p:cNvPr id="26" name="Picture 14" descr="Logo for Press - All Documents">
            <a:extLst>
              <a:ext uri="{FF2B5EF4-FFF2-40B4-BE49-F238E27FC236}">
                <a16:creationId xmlns:a16="http://schemas.microsoft.com/office/drawing/2014/main" id="{ADF87CE8-EF6E-F393-A1B2-FF49A508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79" y="4169187"/>
            <a:ext cx="2288641" cy="98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EC5868C-21AB-A37D-C5EA-B3EBF6D3AB34}"/>
              </a:ext>
            </a:extLst>
          </p:cNvPr>
          <p:cNvGrpSpPr/>
          <p:nvPr/>
        </p:nvGrpSpPr>
        <p:grpSpPr>
          <a:xfrm>
            <a:off x="565870" y="279505"/>
            <a:ext cx="11060261" cy="570945"/>
            <a:chOff x="1068609" y="618620"/>
            <a:chExt cx="10054783" cy="5709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D34326-FD3E-35D4-C196-872C41C6B019}"/>
                </a:ext>
              </a:extLst>
            </p:cNvPr>
            <p:cNvSpPr txBox="1"/>
            <p:nvPr/>
          </p:nvSpPr>
          <p:spPr>
            <a:xfrm>
              <a:off x="1068609" y="618620"/>
              <a:ext cx="10054783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2F549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Sponsors, Partners, and Customers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427BF1-4CB3-465B-B51C-09D866880649}"/>
                </a:ext>
              </a:extLst>
            </p:cNvPr>
            <p:cNvCxnSpPr>
              <a:cxnSpLocks/>
            </p:cNvCxnSpPr>
            <p:nvPr/>
          </p:nvCxnSpPr>
          <p:spPr>
            <a:xfrm>
              <a:off x="1167415" y="1189565"/>
              <a:ext cx="985717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360A9656-9563-A07D-C97D-DE5410B31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226" y="1925792"/>
            <a:ext cx="2693977" cy="1630824"/>
          </a:xfrm>
          <a:prstGeom prst="rect">
            <a:avLst/>
          </a:prstGeom>
        </p:spPr>
      </p:pic>
      <p:pic>
        <p:nvPicPr>
          <p:cNvPr id="41" name="Picture 4" descr="Electric Power Research Institute | CEC">
            <a:extLst>
              <a:ext uri="{FF2B5EF4-FFF2-40B4-BE49-F238E27FC236}">
                <a16:creationId xmlns:a16="http://schemas.microsoft.com/office/drawing/2014/main" id="{A8D98571-8042-E657-E188-B6E00706C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2" b="24829"/>
          <a:stretch/>
        </p:blipFill>
        <p:spPr bwMode="auto">
          <a:xfrm>
            <a:off x="4823620" y="2445882"/>
            <a:ext cx="2365558" cy="98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72120"/>
      </p:ext>
    </p:extLst>
  </p:cSld>
  <p:clrMapOvr>
    <a:masterClrMapping/>
  </p:clrMapOvr>
  <p:transition advTm="5263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1A92EB-3455-4127-F0C1-D60780E04A31}"/>
              </a:ext>
            </a:extLst>
          </p:cNvPr>
          <p:cNvSpPr txBox="1">
            <a:spLocks/>
          </p:cNvSpPr>
          <p:nvPr/>
        </p:nvSpPr>
        <p:spPr>
          <a:xfrm>
            <a:off x="1035647" y="192231"/>
            <a:ext cx="10122945" cy="715148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01597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5976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Completed Work (~FY24)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ADE2B8E3-5688-28DF-C96D-CFC4182B1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381" y="5191531"/>
            <a:ext cx="10815570" cy="1157887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b="1" dirty="0">
                <a:solidFill>
                  <a:srgbClr val="005976"/>
                </a:solidFill>
              </a:rPr>
              <a:t>Demonstration of Genetic Algorithm-based optimization framework with single/multi-objective(s).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b="1" dirty="0">
                <a:solidFill>
                  <a:srgbClr val="005976"/>
                </a:solidFill>
              </a:rPr>
              <a:t>Design of optimized reactor core which considers system safety analysis and fuel performance, thus multi-physics methodology.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b="1" dirty="0">
                <a:solidFill>
                  <a:srgbClr val="005976"/>
                </a:solidFill>
              </a:rPr>
              <a:t>Reports are available at: https://www.osti.gov/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D2D8451-748A-D641-2205-7E1BD00E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AE5DC5-FB39-0146-BD30-735AAEA116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16663-7910-C71C-B1CD-F58960AD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80" y="2128966"/>
            <a:ext cx="1920240" cy="24803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1E912-3D6C-FBEB-62F6-B1A30472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096" y="2128966"/>
            <a:ext cx="1920240" cy="24803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6C54C-FF81-07B3-11D2-378CB3FC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11" y="2128966"/>
            <a:ext cx="1920240" cy="24803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D71E9-EA93-4D55-B125-38EF02D11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526" y="2128966"/>
            <a:ext cx="1920240" cy="24803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6BC036-D0A6-60B0-CF8B-AB0D46921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242" y="2128966"/>
            <a:ext cx="1920240" cy="24803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EBF935-A0C0-1839-9C19-80B509725F2C}"/>
              </a:ext>
            </a:extLst>
          </p:cNvPr>
          <p:cNvCxnSpPr>
            <a:cxnSpLocks/>
          </p:cNvCxnSpPr>
          <p:nvPr/>
        </p:nvCxnSpPr>
        <p:spPr>
          <a:xfrm>
            <a:off x="976380" y="1540933"/>
            <a:ext cx="1090310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5B05B85-22B6-E29F-4BF4-DAAB1FE23226}"/>
              </a:ext>
            </a:extLst>
          </p:cNvPr>
          <p:cNvSpPr/>
          <p:nvPr/>
        </p:nvSpPr>
        <p:spPr>
          <a:xfrm>
            <a:off x="1881636" y="1486069"/>
            <a:ext cx="109728" cy="109728"/>
          </a:xfrm>
          <a:prstGeom prst="ellipse">
            <a:avLst/>
          </a:prstGeom>
          <a:solidFill>
            <a:srgbClr val="005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C642FC-C511-A657-BBBC-664A9CE3CC86}"/>
              </a:ext>
            </a:extLst>
          </p:cNvPr>
          <p:cNvSpPr/>
          <p:nvPr/>
        </p:nvSpPr>
        <p:spPr>
          <a:xfrm>
            <a:off x="4127352" y="1486069"/>
            <a:ext cx="109728" cy="109728"/>
          </a:xfrm>
          <a:prstGeom prst="ellipse">
            <a:avLst/>
          </a:prstGeom>
          <a:solidFill>
            <a:srgbClr val="005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D81869-A534-F05A-98C7-9A764CFEB87F}"/>
              </a:ext>
            </a:extLst>
          </p:cNvPr>
          <p:cNvSpPr/>
          <p:nvPr/>
        </p:nvSpPr>
        <p:spPr>
          <a:xfrm>
            <a:off x="6373067" y="1486069"/>
            <a:ext cx="109728" cy="109728"/>
          </a:xfrm>
          <a:prstGeom prst="ellipse">
            <a:avLst/>
          </a:prstGeom>
          <a:solidFill>
            <a:srgbClr val="005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7E7EBE-84D9-001B-265E-7C1C1B5DDDD9}"/>
              </a:ext>
            </a:extLst>
          </p:cNvPr>
          <p:cNvSpPr/>
          <p:nvPr/>
        </p:nvSpPr>
        <p:spPr>
          <a:xfrm>
            <a:off x="8618782" y="1486069"/>
            <a:ext cx="109728" cy="109728"/>
          </a:xfrm>
          <a:prstGeom prst="ellipse">
            <a:avLst/>
          </a:prstGeom>
          <a:solidFill>
            <a:srgbClr val="005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1C6045-4488-3E25-5307-A54A319C9FCD}"/>
              </a:ext>
            </a:extLst>
          </p:cNvPr>
          <p:cNvSpPr/>
          <p:nvPr/>
        </p:nvSpPr>
        <p:spPr>
          <a:xfrm>
            <a:off x="10864498" y="1486069"/>
            <a:ext cx="109728" cy="109728"/>
          </a:xfrm>
          <a:prstGeom prst="ellipse">
            <a:avLst/>
          </a:prstGeom>
          <a:solidFill>
            <a:srgbClr val="0059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EE4632-0F93-B2D9-0BB8-BB53987BB5EB}"/>
              </a:ext>
            </a:extLst>
          </p:cNvPr>
          <p:cNvCxnSpPr>
            <a:stCxn id="5" idx="0"/>
            <a:endCxn id="20" idx="4"/>
          </p:cNvCxnSpPr>
          <p:nvPr/>
        </p:nvCxnSpPr>
        <p:spPr>
          <a:xfrm flipV="1">
            <a:off x="1936500" y="1595797"/>
            <a:ext cx="0" cy="5331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A00B85-200E-7036-7A8E-3ADDEC28098F}"/>
              </a:ext>
            </a:extLst>
          </p:cNvPr>
          <p:cNvCxnSpPr>
            <a:cxnSpLocks/>
            <a:stCxn id="7" idx="0"/>
            <a:endCxn id="21" idx="4"/>
          </p:cNvCxnSpPr>
          <p:nvPr/>
        </p:nvCxnSpPr>
        <p:spPr>
          <a:xfrm flipV="1">
            <a:off x="4182216" y="1595797"/>
            <a:ext cx="0" cy="5331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D289A5-48C2-3665-DA4E-5D3B57882CFD}"/>
              </a:ext>
            </a:extLst>
          </p:cNvPr>
          <p:cNvCxnSpPr>
            <a:cxnSpLocks/>
            <a:stCxn id="9" idx="0"/>
            <a:endCxn id="22" idx="4"/>
          </p:cNvCxnSpPr>
          <p:nvPr/>
        </p:nvCxnSpPr>
        <p:spPr>
          <a:xfrm flipV="1">
            <a:off x="6427931" y="1595797"/>
            <a:ext cx="0" cy="5331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B2928C-E633-9B7A-B96A-CFF0722B18B9}"/>
              </a:ext>
            </a:extLst>
          </p:cNvPr>
          <p:cNvCxnSpPr>
            <a:cxnSpLocks/>
            <a:stCxn id="11" idx="0"/>
            <a:endCxn id="23" idx="4"/>
          </p:cNvCxnSpPr>
          <p:nvPr/>
        </p:nvCxnSpPr>
        <p:spPr>
          <a:xfrm flipV="1">
            <a:off x="8673646" y="1595797"/>
            <a:ext cx="0" cy="5331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4C8E66-DD89-B6B7-318F-27B6F8C0C307}"/>
              </a:ext>
            </a:extLst>
          </p:cNvPr>
          <p:cNvCxnSpPr>
            <a:cxnSpLocks/>
            <a:stCxn id="13" idx="0"/>
            <a:endCxn id="24" idx="4"/>
          </p:cNvCxnSpPr>
          <p:nvPr/>
        </p:nvCxnSpPr>
        <p:spPr>
          <a:xfrm flipV="1">
            <a:off x="10919362" y="1595797"/>
            <a:ext cx="0" cy="5331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B0068C-D6F1-C224-7789-D0D5F79AD57A}"/>
              </a:ext>
            </a:extLst>
          </p:cNvPr>
          <p:cNvSpPr txBox="1"/>
          <p:nvPr/>
        </p:nvSpPr>
        <p:spPr>
          <a:xfrm>
            <a:off x="1638219" y="965438"/>
            <a:ext cx="120031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September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FY21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2F906D-9120-D51C-89F4-E6CAF74CC7C4}"/>
              </a:ext>
            </a:extLst>
          </p:cNvPr>
          <p:cNvSpPr txBox="1"/>
          <p:nvPr/>
        </p:nvSpPr>
        <p:spPr>
          <a:xfrm>
            <a:off x="3891213" y="965438"/>
            <a:ext cx="81983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August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FY22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0BEC9D-B73F-DB5A-55E8-EB1DBF79B988}"/>
              </a:ext>
            </a:extLst>
          </p:cNvPr>
          <p:cNvSpPr txBox="1"/>
          <p:nvPr/>
        </p:nvSpPr>
        <p:spPr>
          <a:xfrm>
            <a:off x="6111382" y="965438"/>
            <a:ext cx="1091193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December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FY22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5E025B-D145-BF4A-C373-011C38A14BD6}"/>
              </a:ext>
            </a:extLst>
          </p:cNvPr>
          <p:cNvSpPr txBox="1"/>
          <p:nvPr/>
        </p:nvSpPr>
        <p:spPr>
          <a:xfrm>
            <a:off x="8346582" y="965438"/>
            <a:ext cx="1091193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March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FY23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439102-7855-2980-0EFB-B2D27E60CF6F}"/>
              </a:ext>
            </a:extLst>
          </p:cNvPr>
          <p:cNvSpPr txBox="1"/>
          <p:nvPr/>
        </p:nvSpPr>
        <p:spPr>
          <a:xfrm>
            <a:off x="10615585" y="965438"/>
            <a:ext cx="120031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September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FY23</a:t>
            </a:r>
          </a:p>
        </p:txBody>
      </p:sp>
    </p:spTree>
    <p:extLst>
      <p:ext uri="{BB962C8B-B14F-4D97-AF65-F5344CB8AC3E}">
        <p14:creationId xmlns:p14="http://schemas.microsoft.com/office/powerpoint/2010/main" val="3757828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4" name="References"/>
          <p:cNvSpPr txBox="1"/>
          <p:nvPr/>
        </p:nvSpPr>
        <p:spPr>
          <a:xfrm>
            <a:off x="777240" y="731519"/>
            <a:ext cx="2845191" cy="32375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j-ea"/>
              <a:cs typeface="+mj-cs"/>
              <a:sym typeface="Arial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5" name="Tyler H Summers, Fabrizio L Cortesi, and John Lygeros. “On submodularity and controllability in complex dynamical networks”. In: IEEE Transactions on Control of Network Systems 3.1 (2015), pp. 91–101.…"/>
          <p:cNvSpPr txBox="1"/>
          <p:nvPr/>
        </p:nvSpPr>
        <p:spPr>
          <a:xfrm>
            <a:off x="4362781" y="923950"/>
            <a:ext cx="7037591" cy="54751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61761-FE79-A2E3-3B25-1F138C511099}"/>
              </a:ext>
            </a:extLst>
          </p:cNvPr>
          <p:cNvSpPr txBox="1"/>
          <p:nvPr/>
        </p:nvSpPr>
        <p:spPr>
          <a:xfrm>
            <a:off x="573442" y="2164017"/>
            <a:ext cx="313845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Calibri"/>
              </a:rPr>
              <a:t>References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842B1-1E7E-F70F-56D0-897B0D14F41A}"/>
              </a:ext>
            </a:extLst>
          </p:cNvPr>
          <p:cNvSpPr txBox="1"/>
          <p:nvPr/>
        </p:nvSpPr>
        <p:spPr>
          <a:xfrm>
            <a:off x="4184208" y="1577767"/>
            <a:ext cx="7394735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Nguyen, K., Hou, J., Abdo, M. G., Kim, J., Wang, C., &amp; Choi, Y. J. (2023). Optimization of Light Water Reactor Core Design using a Genetic Algorithm in the RAVEN Framework. Transactions of the American Nuclear Society, 128, 664-667. 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doi.org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/10.13182/T128-42064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Heo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, Y., So, E., Abdo, M.,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Parisi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, C., Choi, Y. J., Valeri, J., ... &amp; Alfonsi, A. (2022). Demonstration of the Plant Fuel Reload Process Optimization for an Operating Pressurized Water Reactor (PWR). In 16th International Conference on Probabilistic Safety Assessment and Management, PSAM 2022.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So, E.,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Heo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, Y., Abdo, M. G., Alfonsi, A., &amp; Choi, Y. J. (2022). Development of Genetic Algorithms for Plant Reload Optimization for an Operating Pressurized Water Reactor. In 16th International Conference on Probabilistic Safety Assessment and Management, PSAM 2022.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esign&#10;&#10;Description automatically generated with medium confidence">
            <a:extLst>
              <a:ext uri="{FF2B5EF4-FFF2-40B4-BE49-F238E27FC236}">
                <a16:creationId xmlns:a16="http://schemas.microsoft.com/office/drawing/2014/main" id="{83B8C068-48D1-631E-35BB-7C54E6D0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9800" y="514349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9ADA64-DD35-BCD1-F04D-1908D7043E5F}"/>
              </a:ext>
            </a:extLst>
          </p:cNvPr>
          <p:cNvSpPr txBox="1"/>
          <p:nvPr/>
        </p:nvSpPr>
        <p:spPr>
          <a:xfrm>
            <a:off x="3056792" y="5791200"/>
            <a:ext cx="607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Lucida Calligraphy" panose="03010101010101010101" pitchFamily="66" charset="77"/>
                <a:ea typeface="+mn-ea"/>
                <a:cs typeface="Apple Chancery" panose="03020702040506060504" pitchFamily="66" charset="-79"/>
              </a:rPr>
              <a:t>Thanks for attention!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1D67D79-9EEB-159A-BBE5-25FD4C51BECD}"/>
              </a:ext>
            </a:extLst>
          </p:cNvPr>
          <p:cNvSpPr txBox="1">
            <a:spLocks/>
          </p:cNvSpPr>
          <p:nvPr/>
        </p:nvSpPr>
        <p:spPr>
          <a:xfrm>
            <a:off x="98847" y="263237"/>
            <a:ext cx="5915890" cy="95008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2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2F549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13857279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49A-FD34-0342-96B3-AA37311C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3179981"/>
            <a:ext cx="10415648" cy="498038"/>
          </a:xfrm>
        </p:spPr>
        <p:txBody>
          <a:bodyPr/>
          <a:lstStyle/>
          <a:p>
            <a:pPr algn="ctr"/>
            <a:r>
              <a:rPr lang="en-US" sz="4000" dirty="0"/>
              <a:t>Backup Slides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46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22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able&#10;&#10;Description automatically generated">
            <a:extLst>
              <a:ext uri="{FF2B5EF4-FFF2-40B4-BE49-F238E27FC236}">
                <a16:creationId xmlns:a16="http://schemas.microsoft.com/office/drawing/2014/main" id="{39F38644-5219-C797-6FF3-0D7E45112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40" y="1130470"/>
            <a:ext cx="6407470" cy="5522664"/>
          </a:xfr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1EE96-ECCB-6AD7-F681-7C685F599009}"/>
              </a:ext>
            </a:extLst>
          </p:cNvPr>
          <p:cNvSpPr txBox="1"/>
          <p:nvPr/>
        </p:nvSpPr>
        <p:spPr>
          <a:xfrm>
            <a:off x="1066800" y="6383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Analytic Solutions</a:t>
            </a:r>
          </a:p>
        </p:txBody>
      </p:sp>
    </p:spTree>
    <p:extLst>
      <p:ext uri="{BB962C8B-B14F-4D97-AF65-F5344CB8AC3E}">
        <p14:creationId xmlns:p14="http://schemas.microsoft.com/office/powerpoint/2010/main" val="786959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0" y="1367171"/>
            <a:ext cx="8991600" cy="5319018"/>
          </a:xfrm>
        </p:spPr>
        <p:txBody>
          <a:bodyPr>
            <a:noAutofit/>
          </a:bodyPr>
          <a:lstStyle/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Exploring the active subspace hosting the search directions that increase the fitness then constrain the mutation to these directions.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Accelerate GA with Markov Chains.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Recast the problem as a reinforcement learning problem: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Objective</a:t>
            </a:r>
            <a:r>
              <a:rPr lang="en-US" sz="2000" dirty="0"/>
              <a:t>: Maximize Cycle length or minimize # feeds.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Constraints</a:t>
            </a:r>
            <a:r>
              <a:rPr lang="en-US" sz="2000" dirty="0"/>
              <a:t>: enrichment, number of GAD/burnable poison, </a:t>
            </a:r>
            <a:r>
              <a:rPr lang="en-US" sz="2000" dirty="0" err="1"/>
              <a:t>K</a:t>
            </a:r>
            <a:r>
              <a:rPr lang="en-US" sz="2000" baseline="-25000" dirty="0" err="1"/>
              <a:t>inf</a:t>
            </a:r>
            <a:r>
              <a:rPr lang="en-US" sz="2000" dirty="0"/>
              <a:t>, PPF, FDH, …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Action Space</a:t>
            </a:r>
            <a:r>
              <a:rPr lang="en-US" sz="2000" dirty="0"/>
              <a:t>: Discrete fuel inventory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 Space</a:t>
            </a:r>
            <a:r>
              <a:rPr lang="en-US" sz="2000" dirty="0"/>
              <a:t>: Fuel enrichment in each location.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Game Rules</a:t>
            </a:r>
            <a:r>
              <a:rPr lang="en-US" sz="2000" dirty="0"/>
              <a:t>: 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violate constraints.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place specific fuels next to each other (e.g., no GAD fuels horizontally or vertically adjacent).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Hybridizing and/or benchmarking with other metaheuristic methods: Particle Swarm, Ant colony, Bee algorithms, etc.</a:t>
            </a:r>
          </a:p>
        </p:txBody>
      </p:sp>
      <p:pic>
        <p:nvPicPr>
          <p:cNvPr id="5" name="Online Media 4" descr="Assembly Active Subspace using Multi-level Reduced Order Modeling">
            <a:hlinkClick r:id="" action="ppaction://media"/>
            <a:extLst>
              <a:ext uri="{FF2B5EF4-FFF2-40B4-BE49-F238E27FC236}">
                <a16:creationId xmlns:a16="http://schemas.microsoft.com/office/drawing/2014/main" id="{94A189D5-C05E-B742-893F-CDCBE759F3F4}"/>
              </a:ext>
            </a:extLst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7098" y="2046526"/>
            <a:ext cx="3701957" cy="276494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4F4314C-4FD3-4AC1-9DE1-47A8DC4E936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48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8C08AC-C80D-7F2C-8CB9-6D27BA86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 and Acceleration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CD24016-9B58-8C78-E1C1-150C337BE97F}"/>
              </a:ext>
            </a:extLst>
          </p:cNvPr>
          <p:cNvSpPr/>
          <p:nvPr/>
        </p:nvSpPr>
        <p:spPr>
          <a:xfrm>
            <a:off x="9095509" y="2386606"/>
            <a:ext cx="1801091" cy="1924197"/>
          </a:xfrm>
          <a:prstGeom prst="roundRect">
            <a:avLst>
              <a:gd name="adj" fmla="val 485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141F13-43C7-6AF1-9756-B07F237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NSGA-II: </a:t>
            </a:r>
            <a:r>
              <a:rPr lang="en-US"/>
              <a:t>Survivor Selection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66C4A77-CDBA-115A-A019-E57BA6BBD426}"/>
              </a:ext>
            </a:extLst>
          </p:cNvPr>
          <p:cNvSpPr/>
          <p:nvPr/>
        </p:nvSpPr>
        <p:spPr>
          <a:xfrm>
            <a:off x="1288409" y="2529613"/>
            <a:ext cx="1259505" cy="1763305"/>
          </a:xfrm>
          <a:prstGeom prst="roundRect">
            <a:avLst/>
          </a:prstGeom>
          <a:solidFill>
            <a:srgbClr val="B3F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P(t)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8F7A76B-0300-FA88-286E-691EA32ADC25}"/>
              </a:ext>
            </a:extLst>
          </p:cNvPr>
          <p:cNvSpPr/>
          <p:nvPr/>
        </p:nvSpPr>
        <p:spPr>
          <a:xfrm>
            <a:off x="1288409" y="4346525"/>
            <a:ext cx="1259505" cy="1763305"/>
          </a:xfrm>
          <a:prstGeom prst="roundRect">
            <a:avLst/>
          </a:prstGeom>
          <a:solidFill>
            <a:srgbClr val="EF5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Q(t)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0C5CA5-E905-11CF-4BBA-BAEECC4AFF99}"/>
              </a:ext>
            </a:extLst>
          </p:cNvPr>
          <p:cNvSpPr/>
          <p:nvPr/>
        </p:nvSpPr>
        <p:spPr>
          <a:xfrm>
            <a:off x="1101011" y="2383623"/>
            <a:ext cx="1637355" cy="381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46271CC-A31D-7AED-0758-99E52D6E068F}"/>
              </a:ext>
            </a:extLst>
          </p:cNvPr>
          <p:cNvSpPr/>
          <p:nvPr/>
        </p:nvSpPr>
        <p:spPr>
          <a:xfrm>
            <a:off x="4750801" y="2529612"/>
            <a:ext cx="1259505" cy="317147"/>
          </a:xfrm>
          <a:prstGeom prst="roundRect">
            <a:avLst/>
          </a:prstGeom>
          <a:solidFill>
            <a:srgbClr val="065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6448AD-C2AC-B5CB-E50B-E1620DE78069}"/>
              </a:ext>
            </a:extLst>
          </p:cNvPr>
          <p:cNvSpPr/>
          <p:nvPr/>
        </p:nvSpPr>
        <p:spPr>
          <a:xfrm>
            <a:off x="4300513" y="2383623"/>
            <a:ext cx="1801091" cy="3819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070B8A2-C052-22E1-F8E3-76721C619B9C}"/>
              </a:ext>
            </a:extLst>
          </p:cNvPr>
          <p:cNvSpPr/>
          <p:nvPr/>
        </p:nvSpPr>
        <p:spPr>
          <a:xfrm>
            <a:off x="3067954" y="3739307"/>
            <a:ext cx="818677" cy="685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46A02D4-776E-A0FA-2FE0-7AEEC1BC3C24}"/>
              </a:ext>
            </a:extLst>
          </p:cNvPr>
          <p:cNvSpPr/>
          <p:nvPr/>
        </p:nvSpPr>
        <p:spPr>
          <a:xfrm flipH="1">
            <a:off x="2779841" y="4459295"/>
            <a:ext cx="1335391" cy="8585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Non-dominated sorting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AE9E2B-B131-B2E3-25FC-F15632AA5610}"/>
              </a:ext>
            </a:extLst>
          </p:cNvPr>
          <p:cNvSpPr/>
          <p:nvPr/>
        </p:nvSpPr>
        <p:spPr>
          <a:xfrm>
            <a:off x="4736458" y="2958257"/>
            <a:ext cx="1259505" cy="422123"/>
          </a:xfrm>
          <a:prstGeom prst="roundRect">
            <a:avLst/>
          </a:prstGeom>
          <a:solidFill>
            <a:srgbClr val="8E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68403B-6787-A2AB-9A78-84A967C0C04C}"/>
              </a:ext>
            </a:extLst>
          </p:cNvPr>
          <p:cNvSpPr/>
          <p:nvPr/>
        </p:nvSpPr>
        <p:spPr>
          <a:xfrm>
            <a:off x="4736458" y="3472608"/>
            <a:ext cx="1259505" cy="238277"/>
          </a:xfrm>
          <a:prstGeom prst="roundRect">
            <a:avLst/>
          </a:prstGeom>
          <a:solidFill>
            <a:srgbClr val="F7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AD22502-F2BF-DE7D-CD10-F9BBB86CB19F}"/>
              </a:ext>
            </a:extLst>
          </p:cNvPr>
          <p:cNvSpPr/>
          <p:nvPr/>
        </p:nvSpPr>
        <p:spPr>
          <a:xfrm>
            <a:off x="4736458" y="3798255"/>
            <a:ext cx="1259505" cy="1188720"/>
          </a:xfrm>
          <a:prstGeom prst="roundRect">
            <a:avLst>
              <a:gd name="adj" fmla="val 82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3ED17AB-F2BB-0448-EC63-656475C50E5A}"/>
              </a:ext>
            </a:extLst>
          </p:cNvPr>
          <p:cNvSpPr/>
          <p:nvPr/>
        </p:nvSpPr>
        <p:spPr>
          <a:xfrm>
            <a:off x="4736458" y="5012623"/>
            <a:ext cx="1259505" cy="1094823"/>
          </a:xfrm>
          <a:prstGeom prst="roundRect">
            <a:avLst>
              <a:gd name="adj" fmla="val 4806"/>
            </a:avLst>
          </a:prstGeom>
          <a:solidFill>
            <a:srgbClr val="B5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75AD7C7-8613-0565-C073-11E67C82A5D3}"/>
                  </a:ext>
                </a:extLst>
              </p:cNvPr>
              <p:cNvSpPr/>
              <p:nvPr/>
            </p:nvSpPr>
            <p:spPr>
              <a:xfrm flipH="1">
                <a:off x="4376712" y="2571578"/>
                <a:ext cx="468045" cy="20553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75AD7C7-8613-0565-C073-11E67C82A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76712" y="2571578"/>
                <a:ext cx="468045" cy="205532"/>
              </a:xfrm>
              <a:prstGeom prst="roundRect">
                <a:avLst/>
              </a:prstGeom>
              <a:blipFill>
                <a:blip r:embed="rId3"/>
                <a:stretch>
                  <a:fillRect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1086BA5-E602-33F4-0EBC-E12F8C6EBE65}"/>
                  </a:ext>
                </a:extLst>
              </p:cNvPr>
              <p:cNvSpPr/>
              <p:nvPr/>
            </p:nvSpPr>
            <p:spPr>
              <a:xfrm flipH="1">
                <a:off x="4376712" y="3050703"/>
                <a:ext cx="468045" cy="20553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1086BA5-E602-33F4-0EBC-E12F8C6EB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76712" y="3050703"/>
                <a:ext cx="468045" cy="205532"/>
              </a:xfrm>
              <a:prstGeom prst="roundRect">
                <a:avLst/>
              </a:prstGeom>
              <a:blipFill>
                <a:blip r:embed="rId4"/>
                <a:stretch>
                  <a:fillRect b="-3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AA0CC73-57C6-CF97-6E7C-99F314774DAD}"/>
                  </a:ext>
                </a:extLst>
              </p:cNvPr>
              <p:cNvSpPr/>
              <p:nvPr/>
            </p:nvSpPr>
            <p:spPr>
              <a:xfrm flipH="1">
                <a:off x="4376712" y="3492265"/>
                <a:ext cx="468045" cy="20553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AA0CC73-57C6-CF97-6E7C-99F314774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76712" y="3492265"/>
                <a:ext cx="468045" cy="205532"/>
              </a:xfrm>
              <a:prstGeom prst="roundRect">
                <a:avLst/>
              </a:prstGeom>
              <a:blipFill>
                <a:blip r:embed="rId5"/>
                <a:stretch>
                  <a:fillRect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C73E523-2339-F2D1-2A6E-360E11609FB3}"/>
                  </a:ext>
                </a:extLst>
              </p:cNvPr>
              <p:cNvSpPr/>
              <p:nvPr/>
            </p:nvSpPr>
            <p:spPr>
              <a:xfrm flipH="1">
                <a:off x="4339904" y="4058611"/>
                <a:ext cx="468045" cy="20553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C73E523-2339-F2D1-2A6E-360E11609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39904" y="4058611"/>
                <a:ext cx="468045" cy="205532"/>
              </a:xfrm>
              <a:prstGeom prst="roundRect">
                <a:avLst/>
              </a:prstGeom>
              <a:blipFill>
                <a:blip r:embed="rId6"/>
                <a:stretch>
                  <a:fillRect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941A32-5B9C-33F6-FC82-AD438B5639AC}"/>
              </a:ext>
            </a:extLst>
          </p:cNvPr>
          <p:cNvSpPr/>
          <p:nvPr/>
        </p:nvSpPr>
        <p:spPr>
          <a:xfrm flipH="1">
            <a:off x="1219631" y="6276975"/>
            <a:ext cx="1213991" cy="2055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Size = 2N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26B5EE6-E3B2-8F4D-CB85-AA8EFD2B1582}"/>
              </a:ext>
            </a:extLst>
          </p:cNvPr>
          <p:cNvSpPr/>
          <p:nvPr/>
        </p:nvSpPr>
        <p:spPr>
          <a:xfrm>
            <a:off x="9391681" y="2529612"/>
            <a:ext cx="1259505" cy="317147"/>
          </a:xfrm>
          <a:prstGeom prst="roundRect">
            <a:avLst/>
          </a:prstGeom>
          <a:solidFill>
            <a:srgbClr val="065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AB2B1DE-D187-540A-73BB-D0F97F7B4D7E}"/>
              </a:ext>
            </a:extLst>
          </p:cNvPr>
          <p:cNvSpPr/>
          <p:nvPr/>
        </p:nvSpPr>
        <p:spPr>
          <a:xfrm>
            <a:off x="9377338" y="2958257"/>
            <a:ext cx="1259505" cy="422123"/>
          </a:xfrm>
          <a:prstGeom prst="roundRect">
            <a:avLst/>
          </a:prstGeom>
          <a:solidFill>
            <a:srgbClr val="8E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9F850FB-CC1E-2B90-4A37-E4C3E42B284A}"/>
              </a:ext>
            </a:extLst>
          </p:cNvPr>
          <p:cNvSpPr/>
          <p:nvPr/>
        </p:nvSpPr>
        <p:spPr>
          <a:xfrm>
            <a:off x="9377338" y="3472608"/>
            <a:ext cx="1259505" cy="238277"/>
          </a:xfrm>
          <a:prstGeom prst="roundRect">
            <a:avLst/>
          </a:prstGeom>
          <a:solidFill>
            <a:srgbClr val="F7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340118A-4D3C-AE9C-0964-14E8BD073836}"/>
              </a:ext>
            </a:extLst>
          </p:cNvPr>
          <p:cNvSpPr/>
          <p:nvPr/>
        </p:nvSpPr>
        <p:spPr>
          <a:xfrm>
            <a:off x="9377338" y="3798255"/>
            <a:ext cx="1259505" cy="4615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6D64EF-A015-8EA6-D875-D393B55836B8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>
            <a:off x="6010306" y="2688185"/>
            <a:ext cx="3381375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246AA3-C852-62F2-46B1-A0666EB12097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5995963" y="3169319"/>
            <a:ext cx="3381375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D3152CA-122C-9BD0-6732-B2A556D5602F}"/>
              </a:ext>
            </a:extLst>
          </p:cNvPr>
          <p:cNvCxnSpPr>
            <a:cxnSpLocks/>
            <a:stCxn id="32" idx="3"/>
            <a:endCxn id="45" idx="1"/>
          </p:cNvCxnSpPr>
          <p:nvPr/>
        </p:nvCxnSpPr>
        <p:spPr>
          <a:xfrm>
            <a:off x="5995963" y="3591747"/>
            <a:ext cx="3381375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1CB4E48-4702-EA9D-0AA6-8452FDD1BF5D}"/>
              </a:ext>
            </a:extLst>
          </p:cNvPr>
          <p:cNvSpPr/>
          <p:nvPr/>
        </p:nvSpPr>
        <p:spPr>
          <a:xfrm>
            <a:off x="7003409" y="3798255"/>
            <a:ext cx="1259505" cy="1188720"/>
          </a:xfrm>
          <a:prstGeom prst="roundRect">
            <a:avLst>
              <a:gd name="adj" fmla="val 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C41AB7-ACFA-6438-F9C0-93F42ED802A3}"/>
              </a:ext>
            </a:extLst>
          </p:cNvPr>
          <p:cNvCxnSpPr>
            <a:cxnSpLocks/>
          </p:cNvCxnSpPr>
          <p:nvPr/>
        </p:nvCxnSpPr>
        <p:spPr>
          <a:xfrm>
            <a:off x="6403051" y="4242227"/>
            <a:ext cx="249754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Left Brace 68">
            <a:extLst>
              <a:ext uri="{FF2B5EF4-FFF2-40B4-BE49-F238E27FC236}">
                <a16:creationId xmlns:a16="http://schemas.microsoft.com/office/drawing/2014/main" id="{96A5B58F-07F9-B66D-DF52-BE73EC82E57E}"/>
              </a:ext>
            </a:extLst>
          </p:cNvPr>
          <p:cNvSpPr/>
          <p:nvPr/>
        </p:nvSpPr>
        <p:spPr>
          <a:xfrm>
            <a:off x="6815113" y="4253657"/>
            <a:ext cx="162839" cy="703763"/>
          </a:xfrm>
          <a:prstGeom prst="leftBrace">
            <a:avLst>
              <a:gd name="adj1" fmla="val 39042"/>
              <a:gd name="adj2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D57A931B-95D9-1EFB-F17B-32EDFFEBD578}"/>
              </a:ext>
            </a:extLst>
          </p:cNvPr>
          <p:cNvSpPr/>
          <p:nvPr/>
        </p:nvSpPr>
        <p:spPr>
          <a:xfrm flipH="1">
            <a:off x="6165606" y="5006679"/>
            <a:ext cx="162839" cy="1094829"/>
          </a:xfrm>
          <a:prstGeom prst="leftBrace">
            <a:avLst>
              <a:gd name="adj1" fmla="val 39042"/>
              <a:gd name="adj2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CE074339-540E-6B37-ADD9-B5B9771B3C97}"/>
              </a:ext>
            </a:extLst>
          </p:cNvPr>
          <p:cNvSpPr/>
          <p:nvPr/>
        </p:nvSpPr>
        <p:spPr>
          <a:xfrm flipH="1">
            <a:off x="8295447" y="3812539"/>
            <a:ext cx="162839" cy="1171876"/>
          </a:xfrm>
          <a:prstGeom prst="leftBrace">
            <a:avLst>
              <a:gd name="adj1" fmla="val 21494"/>
              <a:gd name="adj2" fmla="val 85295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9E77438-6D93-A2BF-3A49-E33005C7703E}"/>
              </a:ext>
            </a:extLst>
          </p:cNvPr>
          <p:cNvSpPr/>
          <p:nvPr/>
        </p:nvSpPr>
        <p:spPr>
          <a:xfrm flipH="1">
            <a:off x="8001431" y="4778676"/>
            <a:ext cx="1955144" cy="4846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Crowding distance </a:t>
            </a:r>
            <a:br>
              <a:rPr lang="en-US" sz="1600" b="1" dirty="0">
                <a:solidFill>
                  <a:srgbClr val="C00000"/>
                </a:solidFill>
              </a:rPr>
            </a:br>
            <a:r>
              <a:rPr lang="en-US" sz="1600" b="1" dirty="0">
                <a:solidFill>
                  <a:srgbClr val="C00000"/>
                </a:solidFill>
              </a:rPr>
              <a:t>sorting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76FA250-2830-DD2B-EA52-5ED293886552}"/>
              </a:ext>
            </a:extLst>
          </p:cNvPr>
          <p:cNvSpPr/>
          <p:nvPr/>
        </p:nvSpPr>
        <p:spPr>
          <a:xfrm flipH="1">
            <a:off x="6599868" y="5310933"/>
            <a:ext cx="1955144" cy="4846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Rejected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AFEA1F1-745D-5E2E-2BF7-61E17990F764}"/>
              </a:ext>
            </a:extLst>
          </p:cNvPr>
          <p:cNvCxnSpPr>
            <a:cxnSpLocks/>
          </p:cNvCxnSpPr>
          <p:nvPr/>
        </p:nvCxnSpPr>
        <p:spPr>
          <a:xfrm>
            <a:off x="6328444" y="5550372"/>
            <a:ext cx="271424" cy="49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11DFFB4-A937-9BB7-4E14-93716D93918B}"/>
              </a:ext>
            </a:extLst>
          </p:cNvPr>
          <p:cNvCxnSpPr>
            <a:cxnSpLocks/>
            <a:stCxn id="69" idx="1"/>
            <a:endCxn id="73" idx="3"/>
          </p:cNvCxnSpPr>
          <p:nvPr/>
        </p:nvCxnSpPr>
        <p:spPr>
          <a:xfrm rot="10800000" flipV="1">
            <a:off x="6599869" y="4605538"/>
            <a:ext cx="215244" cy="947711"/>
          </a:xfrm>
          <a:prstGeom prst="bentConnector3">
            <a:avLst>
              <a:gd name="adj1" fmla="val 206205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0913D49D-532C-7C6C-01BE-7E37828FEA77}"/>
                  </a:ext>
                </a:extLst>
              </p:cNvPr>
              <p:cNvSpPr/>
              <p:nvPr/>
            </p:nvSpPr>
            <p:spPr>
              <a:xfrm flipH="1">
                <a:off x="9787408" y="2133601"/>
                <a:ext cx="468045" cy="20553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>
                          <a:solidFill>
                            <a:schemeClr val="tx1"/>
                          </a:solidFill>
                          <a:latin typeface="Arial (Body)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tx1"/>
                          </a:solidFill>
                          <a:latin typeface="Arial (Body)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tx1"/>
                          </a:solidFill>
                          <a:latin typeface="Arial (Body)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tx1"/>
                          </a:solidFill>
                          <a:latin typeface="Arial (Body)"/>
                        </a:rPr>
                        <m:t>+1)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0913D49D-532C-7C6C-01BE-7E37828FE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87408" y="2133601"/>
                <a:ext cx="468045" cy="205532"/>
              </a:xfrm>
              <a:prstGeom prst="roundRect">
                <a:avLst/>
              </a:prstGeom>
              <a:blipFill>
                <a:blip r:embed="rId7"/>
                <a:stretch>
                  <a:fillRect l="-39474" t="-8824" r="-25000" b="-5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7E32ACF-2024-9072-FAD1-22DBAE328C08}"/>
              </a:ext>
            </a:extLst>
          </p:cNvPr>
          <p:cNvSpPr/>
          <p:nvPr/>
        </p:nvSpPr>
        <p:spPr>
          <a:xfrm flipH="1">
            <a:off x="9377338" y="4314453"/>
            <a:ext cx="1213991" cy="3009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 = N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4BF536D0-3252-E5AE-3BC9-23ABF527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2" y="1373296"/>
            <a:ext cx="11048999" cy="64600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/>
              <a:t>Combine parent and offspring populations and choose the best N solutions for next generation</a:t>
            </a:r>
          </a:p>
          <a:p>
            <a:pPr lvl="1"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895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310640"/>
            <a:ext cx="6728288" cy="4780599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>
                <a:latin typeface="Arial" panose="020B0604020202020204" pitchFamily="34" charset="0"/>
              </a:rPr>
              <a:t>Encoding/decoding: Phenotype/Genotype variable representation (</a:t>
            </a:r>
            <a:r>
              <a:rPr lang="en-US" b="1" dirty="0">
                <a:latin typeface="Arial" panose="020B0604020202020204" pitchFamily="34" charset="0"/>
              </a:rPr>
              <a:t>binary</a:t>
            </a:r>
            <a:r>
              <a:rPr lang="en-US" dirty="0">
                <a:latin typeface="Arial" panose="020B0604020202020204" pitchFamily="34" charset="0"/>
              </a:rPr>
              <a:t>, integer, </a:t>
            </a:r>
            <a:r>
              <a:rPr lang="en-US" b="1" dirty="0">
                <a:latin typeface="Arial" panose="020B0604020202020204" pitchFamily="34" charset="0"/>
              </a:rPr>
              <a:t>permutation</a:t>
            </a:r>
            <a:r>
              <a:rPr lang="en-US" dirty="0">
                <a:latin typeface="Arial" panose="020B0604020202020204" pitchFamily="34" charset="0"/>
              </a:rPr>
              <a:t>, or real representation).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/>
              <a:t>Steps</a:t>
            </a:r>
            <a:endParaRPr lang="en-US" dirty="0"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Create initial population 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Fitness </a:t>
            </a:r>
            <a:r>
              <a:rPr lang="en-US" dirty="0"/>
              <a:t>e</a:t>
            </a:r>
            <a:r>
              <a:rPr lang="en-US" dirty="0">
                <a:latin typeface="Arial" panose="020B0604020202020204" pitchFamily="34" charset="0"/>
              </a:rPr>
              <a:t>valuation 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Parent selection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Crossover: creation of offsprings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Mutation:  creation of mutated offsprings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Replacement/repair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Survivor selection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If Termination condition(s) is met terminate, else repeat Steps 3 through 7 (each iteration is a generation). </a:t>
            </a:r>
          </a:p>
        </p:txBody>
      </p:sp>
      <p:pic>
        <p:nvPicPr>
          <p:cNvPr id="8" name="Picture 7" descr="Source: A Visual Guid to Evolutionary Strategies. https://blog.otoro.net/2017/10/29/visual-evolution-strategies/&#10;">
            <a:extLst>
              <a:ext uri="{FF2B5EF4-FFF2-40B4-BE49-F238E27FC236}">
                <a16:creationId xmlns:a16="http://schemas.microsoft.com/office/drawing/2014/main" id="{1D7E33A4-6FCE-4E4D-A9F4-129CB4F10C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50916"/>
            <a:ext cx="4694264" cy="4583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563BD-14BC-104E-BA3A-169F7525EBEA}"/>
              </a:ext>
            </a:extLst>
          </p:cNvPr>
          <p:cNvSpPr txBox="1"/>
          <p:nvPr/>
        </p:nvSpPr>
        <p:spPr>
          <a:xfrm>
            <a:off x="7414432" y="5401454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 Visual Guide to Evolutionary Strategies. </a:t>
            </a:r>
            <a:r>
              <a:rPr lang="en-US" dirty="0">
                <a:hlinkClick r:id="rId4"/>
              </a:rPr>
              <a:t>https://blog.otoro.net/2017/10/29/visual-evolution-strategies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C9F0CD2-4AC1-438F-9BB9-18E293410619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F777556-17BD-42B2-A9E4-53F8150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Overview of GAs</a:t>
            </a:r>
          </a:p>
        </p:txBody>
      </p:sp>
    </p:spTree>
    <p:extLst>
      <p:ext uri="{BB962C8B-B14F-4D97-AF65-F5344CB8AC3E}">
        <p14:creationId xmlns:p14="http://schemas.microsoft.com/office/powerpoint/2010/main" val="3461603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141F13-43C7-6AF1-9756-B07F237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NSGA-II: Pseudo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B6E8D4C-1CC0-5362-3CBC-190E43A5BB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371602"/>
              <a:ext cx="11430000" cy="482219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935592017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174665740"/>
                        </a:ext>
                      </a:extLst>
                    </a:gridCol>
                    <a:gridCol w="10439400">
                      <a:extLst>
                        <a:ext uri="{9D8B030D-6E8A-4147-A177-3AD203B41FA5}">
                          <a16:colId xmlns:a16="http://schemas.microsoft.com/office/drawing/2014/main" val="323953633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Algorithm 1: NSGA-II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5742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1: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Solution representation, t :=0 (generation counter), maximum allowed generation = T;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8694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2:</a:t>
                          </a: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Initialize random population (P(t));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529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3:</a:t>
                          </a: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Evaluate (P(t)) and assign rank using dominance depth method and diversity using crowding distance operator to P(t);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4:</a:t>
                          </a: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While t &lt; T do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886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5: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M(t) := </a:t>
                          </a:r>
                          <a:r>
                            <a:rPr lang="en-US" sz="1300" dirty="0" err="1">
                              <a:solidFill>
                                <a:schemeClr val="tx1"/>
                              </a:solidFill>
                            </a:rPr>
                            <a:t>ParentSelection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(P(t)) (Crowded Binary Tournament Selection);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4735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6: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Q(t) := Variation(M(t)); (Crossover and Mutation)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7190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7: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Evaluate Q(t);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9393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8: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Merge population: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3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sz="1300" b="0" i="0" smtClean="0">
                                      <a:solidFill>
                                        <a:schemeClr val="tx1"/>
                                      </a:solidFill>
                                      <a:latin typeface="+mj-lt"/>
                                    </a:rPr>
                                    <m:t>P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sz="1300" b="0" i="0" smtClean="0">
                                  <a:solidFill>
                                    <a:schemeClr val="tx1"/>
                                  </a:solidFill>
                                  <a:latin typeface="+mj-lt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1300" b="0" i="0" smtClean="0">
                                  <a:solidFill>
                                    <a:schemeClr val="tx1"/>
                                  </a:solidFill>
                                  <a:latin typeface="+mj-lt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1300" b="0" i="0" smtClean="0">
                                  <a:solidFill>
                                    <a:schemeClr val="tx1"/>
                                  </a:solidFill>
                                  <a:latin typeface="+mj-lt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300" i="0" dirty="0">
                              <a:solidFill>
                                <a:schemeClr val="tx1"/>
                              </a:solidFill>
                            </a:rPr>
                            <a:t>= P(t) </a:t>
                          </a:r>
                          <a14:m>
                            <m:oMath xmlns:m="http://schemas.openxmlformats.org/officeDocument/2006/math">
                              <m:r>
                                <a:rPr lang="en-US" sz="13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oMath>
                          </a14:m>
                          <a:r>
                            <a:rPr lang="en-US" sz="1300" i="0" dirty="0">
                              <a:solidFill>
                                <a:schemeClr val="tx1"/>
                              </a:solidFill>
                            </a:rPr>
                            <a:t> Q(t);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1717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9: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Assign rank using dominance depth method and diversity using crowding distance operator to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3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sz="1900" b="0" i="0" kern="1200" smtClean="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P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sz="1900" b="0" i="0" kern="1200" smtClean="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1900" b="0" i="0" kern="1200" smtClean="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1900" b="0" i="0" kern="1200" smtClean="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;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291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10: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P(t+1) = Survivor(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3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sz="1900" b="0" i="0" kern="1200" smtClean="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P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sz="1900" b="0" i="0" kern="1200" smtClean="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1900" b="0" i="0" kern="1200" smtClean="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1900" b="0" i="0" kern="1200" smtClean="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);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7726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11: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t := t+1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29335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12: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End while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4646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B6E8D4C-1CC0-5362-3CBC-190E43A5BB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415439"/>
                  </p:ext>
                </p:extLst>
              </p:nvPr>
            </p:nvGraphicFramePr>
            <p:xfrm>
              <a:off x="381000" y="1371602"/>
              <a:ext cx="11430000" cy="482219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935592017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174665740"/>
                        </a:ext>
                      </a:extLst>
                    </a:gridCol>
                    <a:gridCol w="10439400">
                      <a:extLst>
                        <a:ext uri="{9D8B030D-6E8A-4147-A177-3AD203B41FA5}">
                          <a16:colId xmlns:a16="http://schemas.microsoft.com/office/drawing/2014/main" val="323953633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Algorithm 1: NSGA-II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5742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1: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Solution representation, t :=0 (generation counter), maximum allowed generation = T;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8694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2:</a:t>
                          </a: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Initialize random population (P(t));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529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3:</a:t>
                          </a: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Evaluate (P(t)) and assign rank using dominance depth method and diversity using crowding distance operator to P(t);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3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4:</a:t>
                          </a: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While t &lt; T do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886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5: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M(t) := </a:t>
                          </a:r>
                          <a:r>
                            <a:rPr lang="en-US" sz="1300" dirty="0" err="1">
                              <a:solidFill>
                                <a:schemeClr val="tx1"/>
                              </a:solidFill>
                            </a:rPr>
                            <a:t>ParentSelection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(P(t)) (Crowded Binary Tournament Selection);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4735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6: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Q(t) := Variation(M(t)); (Crossover and Mutation)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71907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7: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Evaluate Q(t);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9393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8: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4" t="-801639" r="-117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1717960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9: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4" t="-901639" r="-117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6291887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10: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74" t="-1001639" r="-11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726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11: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t := t+1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29335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12: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End while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4646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6223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141F13-43C7-6AF1-9756-B07F237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NSGA-II: Pseudo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DD73E21-EC82-A4A4-B51C-A41CC482C89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62650" y="1600200"/>
              <a:ext cx="5543549" cy="427672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543549">
                      <a:extLst>
                        <a:ext uri="{9D8B030D-6E8A-4147-A177-3AD203B41FA5}">
                          <a16:colId xmlns:a16="http://schemas.microsoft.com/office/drawing/2014/main" val="1935592017"/>
                        </a:ext>
                      </a:extLst>
                    </a:gridCol>
                  </a:tblGrid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Algorithm 2: Crowding distance (F)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574231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1:  r = |F|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8694092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2:  set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 for each </a:t>
                          </a:r>
                          <a:r>
                            <a:rPr lang="en-US" sz="1300" dirty="0" err="1">
                              <a:solidFill>
                                <a:schemeClr val="tx1"/>
                              </a:solidFill>
                            </a:rPr>
                            <a:t>i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3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 F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08529077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3:  </a:t>
                          </a:r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 each objective m do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43386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4:      F = sort(F, m)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8869788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5: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3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4735110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6:      </a:t>
                          </a:r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300" dirty="0" err="1">
                              <a:solidFill>
                                <a:schemeClr val="tx1"/>
                              </a:solidFill>
                            </a:rPr>
                            <a:t>i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=2 to (r-1) do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7190738"/>
                      </a:ext>
                    </a:extLst>
                  </a:tr>
                  <a:tr h="598785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7:  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3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p>
                                  </m:sSubSup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1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p>
                                  </m:sSubSup>
                                </m:den>
                              </m:f>
                            </m:oMath>
                          </a14:m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9393047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8:      end </a:t>
                          </a:r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1717960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9:  end </a:t>
                          </a:r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2918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DD73E21-EC82-A4A4-B51C-A41CC482C8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8761794"/>
                  </p:ext>
                </p:extLst>
              </p:nvPr>
            </p:nvGraphicFramePr>
            <p:xfrm>
              <a:off x="5962650" y="1600200"/>
              <a:ext cx="5543549" cy="427672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543549">
                      <a:extLst>
                        <a:ext uri="{9D8B030D-6E8A-4147-A177-3AD203B41FA5}">
                          <a16:colId xmlns:a16="http://schemas.microsoft.com/office/drawing/2014/main" val="1935592017"/>
                        </a:ext>
                      </a:extLst>
                    </a:gridCol>
                  </a:tblGrid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Algorithm 2: Crowding distance (F)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574231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1:  r = |F|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8694092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" t="-198529" r="-220" b="-739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529077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3:  </a:t>
                          </a:r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 each objective m do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43386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4:      F = sort(F, m)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68869788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" t="-502985" r="-220" b="-4507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4735110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6:      </a:t>
                          </a:r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300" dirty="0" err="1">
                              <a:solidFill>
                                <a:schemeClr val="tx1"/>
                              </a:solidFill>
                            </a:rPr>
                            <a:t>i</a:t>
                          </a:r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=2 to (r-1) do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7190738"/>
                      </a:ext>
                    </a:extLst>
                  </a:tr>
                  <a:tr h="5987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" t="-475758" r="-220" b="-1373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9393047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8:      end </a:t>
                          </a:r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1717960"/>
                      </a:ext>
                    </a:extLst>
                  </a:tr>
                  <a:tr h="408660">
                    <a:tc>
                      <a:txBody>
                        <a:bodyPr/>
                        <a:lstStyle/>
                        <a:p>
                          <a:r>
                            <a:rPr lang="en-US" sz="1300" dirty="0">
                              <a:solidFill>
                                <a:schemeClr val="tx1"/>
                              </a:solidFill>
                            </a:rPr>
                            <a:t>9:  end </a:t>
                          </a:r>
                          <a:r>
                            <a:rPr lang="en-US" sz="1300" b="1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endParaRPr lang="en-US" sz="13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62918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7257B82-2B95-8FCC-0AB6-56C808261784}"/>
              </a:ext>
            </a:extLst>
          </p:cNvPr>
          <p:cNvGrpSpPr/>
          <p:nvPr/>
        </p:nvGrpSpPr>
        <p:grpSpPr>
          <a:xfrm>
            <a:off x="1048242" y="2231393"/>
            <a:ext cx="3715537" cy="3377761"/>
            <a:chOff x="845704" y="2108200"/>
            <a:chExt cx="4087091" cy="408709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E3942D-4986-4086-C01C-6C80C4370AAE}"/>
                </a:ext>
              </a:extLst>
            </p:cNvPr>
            <p:cNvCxnSpPr/>
            <p:nvPr/>
          </p:nvCxnSpPr>
          <p:spPr>
            <a:xfrm flipV="1">
              <a:off x="976251" y="2108200"/>
              <a:ext cx="0" cy="40870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C27466-EDB6-17E5-047F-486F89D56A1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889250" y="3976255"/>
              <a:ext cx="0" cy="40870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1BF9D58-D7B3-ED45-2555-E83CF30A1F20}"/>
                  </a:ext>
                </a:extLst>
              </p:cNvPr>
              <p:cNvSpPr/>
              <p:nvPr/>
            </p:nvSpPr>
            <p:spPr>
              <a:xfrm rot="16200000" flipH="1">
                <a:off x="206507" y="3800178"/>
                <a:ext cx="1468920" cy="20553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1BF9D58-D7B3-ED45-2555-E83CF30A1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206507" y="3800178"/>
                <a:ext cx="1468920" cy="205532"/>
              </a:xfrm>
              <a:prstGeom prst="roundRect">
                <a:avLst/>
              </a:prstGeom>
              <a:blipFill>
                <a:blip r:embed="rId4"/>
                <a:stretch>
                  <a:fillRect l="-21212" r="-6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A58383F-DE48-227C-10A0-F86CAD850FCD}"/>
                  </a:ext>
                </a:extLst>
              </p:cNvPr>
              <p:cNvSpPr/>
              <p:nvPr/>
            </p:nvSpPr>
            <p:spPr>
              <a:xfrm flipH="1">
                <a:off x="1978864" y="5509469"/>
                <a:ext cx="1468920" cy="20553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A58383F-DE48-227C-10A0-F86CAD850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78864" y="5509469"/>
                <a:ext cx="1468920" cy="205532"/>
              </a:xfrm>
              <a:prstGeom prst="roundRect">
                <a:avLst/>
              </a:prstGeom>
              <a:blipFill>
                <a:blip r:embed="rId5"/>
                <a:stretch>
                  <a:fillRect t="-20588" b="-647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BF8937B7-2E2C-0466-E77B-7436C3545405}"/>
              </a:ext>
            </a:extLst>
          </p:cNvPr>
          <p:cNvSpPr/>
          <p:nvPr/>
        </p:nvSpPr>
        <p:spPr>
          <a:xfrm>
            <a:off x="1544833" y="2517098"/>
            <a:ext cx="91441" cy="9144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C9D9B9-3789-7321-FE66-EF05C1FDDF1D}"/>
              </a:ext>
            </a:extLst>
          </p:cNvPr>
          <p:cNvSpPr/>
          <p:nvPr/>
        </p:nvSpPr>
        <p:spPr>
          <a:xfrm>
            <a:off x="1934781" y="3693865"/>
            <a:ext cx="91441" cy="9144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A75483-B9B5-23C0-F71A-A3A5562A88AC}"/>
              </a:ext>
            </a:extLst>
          </p:cNvPr>
          <p:cNvSpPr/>
          <p:nvPr/>
        </p:nvSpPr>
        <p:spPr>
          <a:xfrm>
            <a:off x="2445208" y="4497621"/>
            <a:ext cx="91441" cy="9144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8009FE-5D4A-2A32-1521-F1400C281FCA}"/>
              </a:ext>
            </a:extLst>
          </p:cNvPr>
          <p:cNvSpPr/>
          <p:nvPr/>
        </p:nvSpPr>
        <p:spPr>
          <a:xfrm>
            <a:off x="2959825" y="4858677"/>
            <a:ext cx="91441" cy="9144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A8F9C3-9FC5-4510-8537-979D7E36BF02}"/>
              </a:ext>
            </a:extLst>
          </p:cNvPr>
          <p:cNvSpPr/>
          <p:nvPr/>
        </p:nvSpPr>
        <p:spPr>
          <a:xfrm>
            <a:off x="3874225" y="5165641"/>
            <a:ext cx="91441" cy="9144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4C1A3E-41F1-DE99-B464-06B13BA5FC9B}"/>
              </a:ext>
            </a:extLst>
          </p:cNvPr>
          <p:cNvSpPr/>
          <p:nvPr/>
        </p:nvSpPr>
        <p:spPr>
          <a:xfrm>
            <a:off x="2959825" y="2973621"/>
            <a:ext cx="91441" cy="9144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0207A7-04C2-756E-CD72-7A048DB3A826}"/>
              </a:ext>
            </a:extLst>
          </p:cNvPr>
          <p:cNvSpPr/>
          <p:nvPr/>
        </p:nvSpPr>
        <p:spPr>
          <a:xfrm>
            <a:off x="3264625" y="3430821"/>
            <a:ext cx="91441" cy="9144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D067E9-4766-916B-9433-581FB64DAE52}"/>
              </a:ext>
            </a:extLst>
          </p:cNvPr>
          <p:cNvSpPr/>
          <p:nvPr/>
        </p:nvSpPr>
        <p:spPr>
          <a:xfrm>
            <a:off x="4144581" y="3922465"/>
            <a:ext cx="91441" cy="9144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D216BF-3EAD-0AB1-5E10-F87B277DC72C}"/>
              </a:ext>
            </a:extLst>
          </p:cNvPr>
          <p:cNvSpPr/>
          <p:nvPr/>
        </p:nvSpPr>
        <p:spPr>
          <a:xfrm>
            <a:off x="1975055" y="3752683"/>
            <a:ext cx="1026160" cy="11684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2828C0-1692-EA07-85EB-D15188079DB6}"/>
              </a:ext>
            </a:extLst>
          </p:cNvPr>
          <p:cNvSpPr/>
          <p:nvPr/>
        </p:nvSpPr>
        <p:spPr>
          <a:xfrm flipH="1">
            <a:off x="1268105" y="2383792"/>
            <a:ext cx="351649" cy="1698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A03FE53-1894-A088-E693-97C0CDEFD79A}"/>
              </a:ext>
            </a:extLst>
          </p:cNvPr>
          <p:cNvSpPr/>
          <p:nvPr/>
        </p:nvSpPr>
        <p:spPr>
          <a:xfrm flipH="1">
            <a:off x="1507201" y="3549698"/>
            <a:ext cx="685267" cy="1698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i-1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189F71-26B7-265D-C69F-BE16460351A4}"/>
              </a:ext>
            </a:extLst>
          </p:cNvPr>
          <p:cNvSpPr/>
          <p:nvPr/>
        </p:nvSpPr>
        <p:spPr>
          <a:xfrm flipH="1">
            <a:off x="2248088" y="4334766"/>
            <a:ext cx="290619" cy="1698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i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1DE3F7-2B53-00E1-1E31-41EDF2E5C148}"/>
              </a:ext>
            </a:extLst>
          </p:cNvPr>
          <p:cNvSpPr/>
          <p:nvPr/>
        </p:nvSpPr>
        <p:spPr>
          <a:xfrm flipH="1">
            <a:off x="2969464" y="4827423"/>
            <a:ext cx="468045" cy="1698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i+1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17A46F-F452-C8E2-87AB-F722F58FCBA6}"/>
              </a:ext>
            </a:extLst>
          </p:cNvPr>
          <p:cNvSpPr/>
          <p:nvPr/>
        </p:nvSpPr>
        <p:spPr>
          <a:xfrm flipH="1">
            <a:off x="3925179" y="5044834"/>
            <a:ext cx="198496" cy="1698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40AEF9A-6C6C-8F8D-5A05-98F125B0B21C}"/>
              </a:ext>
            </a:extLst>
          </p:cNvPr>
          <p:cNvSpPr/>
          <p:nvPr/>
        </p:nvSpPr>
        <p:spPr>
          <a:xfrm flipH="1">
            <a:off x="4063151" y="5080708"/>
            <a:ext cx="1103628" cy="1698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8EC423"/>
                </a:solidFill>
              </a:rPr>
              <a:t>Front-F solutions</a:t>
            </a:r>
          </a:p>
        </p:txBody>
      </p:sp>
    </p:spTree>
    <p:extLst>
      <p:ext uri="{BB962C8B-B14F-4D97-AF65-F5344CB8AC3E}">
        <p14:creationId xmlns:p14="http://schemas.microsoft.com/office/powerpoint/2010/main" val="512721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842DF1-558E-24FD-3E08-DB4822E2D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167" r="10327"/>
          <a:stretch/>
        </p:blipFill>
        <p:spPr>
          <a:xfrm rot="5400000">
            <a:off x="2663952" y="-2666999"/>
            <a:ext cx="6858000" cy="1219199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910F363-9560-C987-8117-9573F531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43" y="5369748"/>
            <a:ext cx="2208258" cy="9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15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10641"/>
            <a:ext cx="4108914" cy="1888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Parent selectors: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Roulette Wheel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Tournament Selection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Rank Selection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6475E17-67F1-4D49-BAD7-307CE34D6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530971"/>
              </p:ext>
            </p:extLst>
          </p:nvPr>
        </p:nvGraphicFramePr>
        <p:xfrm>
          <a:off x="836494" y="3429000"/>
          <a:ext cx="5447748" cy="259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755841-F1EF-4946-B1FF-6FA7BF6E1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83499"/>
              </p:ext>
            </p:extLst>
          </p:nvPr>
        </p:nvGraphicFramePr>
        <p:xfrm>
          <a:off x="6691745" y="3428999"/>
          <a:ext cx="4572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4348626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57887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2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9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0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34339"/>
                  </a:ext>
                </a:extLst>
              </a:tr>
            </a:tbl>
          </a:graphicData>
        </a:graphic>
      </p:graphicFrame>
      <p:sp>
        <p:nvSpPr>
          <p:cNvPr id="8" name="Arc 7">
            <a:extLst>
              <a:ext uri="{FF2B5EF4-FFF2-40B4-BE49-F238E27FC236}">
                <a16:creationId xmlns:a16="http://schemas.microsoft.com/office/drawing/2014/main" id="{00DA8B90-5EBD-FB4E-AD76-AD599019A2DA}"/>
              </a:ext>
            </a:extLst>
          </p:cNvPr>
          <p:cNvSpPr/>
          <p:nvPr/>
        </p:nvSpPr>
        <p:spPr>
          <a:xfrm rot="6119072">
            <a:off x="3898497" y="4383397"/>
            <a:ext cx="533400" cy="457200"/>
          </a:xfrm>
          <a:prstGeom prst="arc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53CC5C3-A695-42F7-AEB0-BB4B7AFBE020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6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44C079-F18F-2D8F-58FD-4D51EF4C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45" y="1828800"/>
            <a:ext cx="5702300" cy="8001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61B9320-F19A-F4A0-EB24-D7073F0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16958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3017520" cy="2042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Crossovers: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050"/>
                </a:solidFill>
              </a:rPr>
              <a:t>One Point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Two points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Uniform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053" y="1548401"/>
            <a:ext cx="5845293" cy="188059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62AC334-596C-4CF9-BE60-96EA6230CA03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DE7B3-815E-244D-F2B9-8EFD8C9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084" y="3746791"/>
            <a:ext cx="5950909" cy="2521075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776C7C99-794D-D1B3-6501-388029C8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30251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9825"/>
            <a:ext cx="3550920" cy="21945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Mutators: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Swap Mutation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Scramble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Bit Flip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Inversion Mutation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1905000"/>
            <a:ext cx="6899357" cy="94421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2F9147E-E8C0-4DCE-B8D9-A0EC9897DD7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8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FC6DAA-1C9D-B2BC-E870-031C5A92C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630084"/>
            <a:ext cx="6108700" cy="2502359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89E9407D-9742-4736-3DC8-9D6E557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1764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60" y="1299426"/>
            <a:ext cx="3433443" cy="1813560"/>
          </a:xfrm>
        </p:spPr>
        <p:txBody>
          <a:bodyPr>
            <a:normAutofit/>
          </a:bodyPr>
          <a:lstStyle/>
          <a:p>
            <a:pPr marL="275034" lvl="1" indent="0">
              <a:lnSpc>
                <a:spcPct val="100000"/>
              </a:lnSpc>
              <a:buNone/>
            </a:pPr>
            <a:r>
              <a:rPr lang="en-US" dirty="0"/>
              <a:t>Survivor selection: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Fitness Based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 Based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C311C-E257-7075-CD38-4E4FD5B5F412}"/>
              </a:ext>
            </a:extLst>
          </p:cNvPr>
          <p:cNvGrpSpPr/>
          <p:nvPr/>
        </p:nvGrpSpPr>
        <p:grpSpPr>
          <a:xfrm>
            <a:off x="3667123" y="1427453"/>
            <a:ext cx="7686676" cy="3643154"/>
            <a:chOff x="2600324" y="2789913"/>
            <a:chExt cx="7686676" cy="36431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D6C89B-A0C3-234C-B2B5-CE5E4130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3526" y="3026840"/>
              <a:ext cx="6686551" cy="3161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7DDE13-AEAA-4446-AC2A-887C76C2453D}"/>
                </a:ext>
              </a:extLst>
            </p:cNvPr>
            <p:cNvSpPr txBox="1"/>
            <p:nvPr/>
          </p:nvSpPr>
          <p:spPr>
            <a:xfrm>
              <a:off x="2701924" y="6063735"/>
              <a:ext cx="278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 err="1"/>
                <a:t>i</a:t>
              </a:r>
              <a:endParaRPr lang="en-US" i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BF07D-A548-2046-B8FA-A26EF398EF99}"/>
                </a:ext>
              </a:extLst>
            </p:cNvPr>
            <p:cNvSpPr txBox="1"/>
            <p:nvPr/>
          </p:nvSpPr>
          <p:spPr>
            <a:xfrm>
              <a:off x="7239000" y="606373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/>
                <a:t>i+1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C7215-CA70-3B48-9644-7B317BA54D9C}"/>
                </a:ext>
              </a:extLst>
            </p:cNvPr>
            <p:cNvSpPr txBox="1"/>
            <p:nvPr/>
          </p:nvSpPr>
          <p:spPr>
            <a:xfrm>
              <a:off x="4800600" y="46482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offsprings</a:t>
              </a:r>
              <a:endParaRPr lang="en-US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A80D7-5F47-E546-9FBB-B54DB4B8A8A2}"/>
                </a:ext>
              </a:extLst>
            </p:cNvPr>
            <p:cNvSpPr txBox="1"/>
            <p:nvPr/>
          </p:nvSpPr>
          <p:spPr>
            <a:xfrm>
              <a:off x="2600324" y="2789913"/>
              <a:ext cx="100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5A7812-238F-E949-8B99-73102E7A337B}"/>
                </a:ext>
              </a:extLst>
            </p:cNvPr>
            <p:cNvSpPr txBox="1"/>
            <p:nvPr/>
          </p:nvSpPr>
          <p:spPr>
            <a:xfrm>
              <a:off x="3429000" y="2808504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4607C8-95DC-CA4E-94E0-F8CB565F62B4}"/>
                </a:ext>
              </a:extLst>
            </p:cNvPr>
            <p:cNvSpPr txBox="1"/>
            <p:nvPr/>
          </p:nvSpPr>
          <p:spPr>
            <a:xfrm>
              <a:off x="7315200" y="2790982"/>
              <a:ext cx="1007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F39722-59C3-6845-9968-90ADEB9BFD78}"/>
                </a:ext>
              </a:extLst>
            </p:cNvPr>
            <p:cNvSpPr txBox="1"/>
            <p:nvPr/>
          </p:nvSpPr>
          <p:spPr>
            <a:xfrm>
              <a:off x="8146441" y="2809573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A8CA70-C359-6D45-8BD7-3AF1BD440EF1}"/>
                </a:ext>
              </a:extLst>
            </p:cNvPr>
            <p:cNvSpPr txBox="1"/>
            <p:nvPr/>
          </p:nvSpPr>
          <p:spPr>
            <a:xfrm>
              <a:off x="4759326" y="3686022"/>
              <a:ext cx="103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492B1-14CD-D040-B20B-490A68134565}"/>
                </a:ext>
              </a:extLst>
            </p:cNvPr>
            <p:cNvSpPr txBox="1"/>
            <p:nvPr/>
          </p:nvSpPr>
          <p:spPr>
            <a:xfrm>
              <a:off x="5678184" y="3704409"/>
              <a:ext cx="1560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</p:grp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A2E25EA-1CD2-4A54-8C7E-E027B372DEBE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9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4699-26FE-5638-EAA1-3F74B1DDF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49" y="5762194"/>
            <a:ext cx="6616700" cy="304800"/>
          </a:xfrm>
          <a:prstGeom prst="rect">
            <a:avLst/>
          </a:prstGeom>
        </p:spPr>
      </p:pic>
      <p:sp>
        <p:nvSpPr>
          <p:cNvPr id="19" name="Title 11">
            <a:extLst>
              <a:ext uri="{FF2B5EF4-FFF2-40B4-BE49-F238E27FC236}">
                <a16:creationId xmlns:a16="http://schemas.microsoft.com/office/drawing/2014/main" id="{F963C359-55F4-9154-C7C3-CB344DEA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974946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NS 16x9_02_ NEW">
  <a:themeElements>
    <a:clrScheme name="Custom 2">
      <a:dk1>
        <a:srgbClr val="2F5496"/>
      </a:dk1>
      <a:lt1>
        <a:srgbClr val="FFFFFF"/>
      </a:lt1>
      <a:dk2>
        <a:srgbClr val="2F5496"/>
      </a:dk2>
      <a:lt2>
        <a:srgbClr val="E7E6E6"/>
      </a:lt2>
      <a:accent1>
        <a:srgbClr val="2F5496"/>
      </a:accent1>
      <a:accent2>
        <a:srgbClr val="70AD47"/>
      </a:accent2>
      <a:accent3>
        <a:srgbClr val="FFC000"/>
      </a:accent3>
      <a:accent4>
        <a:srgbClr val="8F45C7"/>
      </a:accent4>
      <a:accent5>
        <a:srgbClr val="70AD47"/>
      </a:accent5>
      <a:accent6>
        <a:srgbClr val="BFBFB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LWRS_2022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WRS_2022" id="{0F9C49BA-6AB7-48A3-9CB6-34623C99F434}" vid="{A91F5420-E43B-4E8C-BC71-4F16B56B9591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ED7726-4963-492E-94A9-D39640D2044A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e6cba3a1-1013-472a-b3ba-ce16017401c5"/>
    <ds:schemaRef ds:uri="http://purl.org/dc/elements/1.1/"/>
    <ds:schemaRef ds:uri="http://schemas.openxmlformats.org/package/2006/metadata/core-properties"/>
    <ds:schemaRef ds:uri="40a6561d-8ad2-48c6-b10d-6c4d8e9afc2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3827</Words>
  <Application>Microsoft Macintosh PowerPoint</Application>
  <PresentationFormat>Widescreen</PresentationFormat>
  <Paragraphs>715</Paragraphs>
  <Slides>54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54</vt:i4>
      </vt:variant>
    </vt:vector>
  </HeadingPairs>
  <TitlesOfParts>
    <vt:vector size="75" baseType="lpstr">
      <vt:lpstr>Arial</vt:lpstr>
      <vt:lpstr>Arial (Body)</vt:lpstr>
      <vt:lpstr>Arial Black</vt:lpstr>
      <vt:lpstr>Calibri</vt:lpstr>
      <vt:lpstr>Calibri Light</vt:lpstr>
      <vt:lpstr>Cambria Math</vt:lpstr>
      <vt:lpstr>Courier New</vt:lpstr>
      <vt:lpstr>Helvetica</vt:lpstr>
      <vt:lpstr>Lucida Calligraphy</vt:lpstr>
      <vt:lpstr>Myriad Pro Cond</vt:lpstr>
      <vt:lpstr>Myriad Pro Condensed</vt:lpstr>
      <vt:lpstr>Symbol</vt:lpstr>
      <vt:lpstr>Times New Roman</vt:lpstr>
      <vt:lpstr>Wingdings</vt:lpstr>
      <vt:lpstr>Office Theme</vt:lpstr>
      <vt:lpstr>INL 2020</vt:lpstr>
      <vt:lpstr>1_Office Theme</vt:lpstr>
      <vt:lpstr>INLwhite</vt:lpstr>
      <vt:lpstr>ANS 16x9_02_ NEW</vt:lpstr>
      <vt:lpstr>LWRS_2022</vt:lpstr>
      <vt:lpstr>2_Office Theme</vt:lpstr>
      <vt:lpstr>PowerPoint Presentation</vt:lpstr>
      <vt:lpstr>Genetic Algorithms: Overview</vt:lpstr>
      <vt:lpstr>Notation</vt:lpstr>
      <vt:lpstr>Flowchart and Corresponding Input</vt:lpstr>
      <vt:lpstr>Overview of GAs</vt:lpstr>
      <vt:lpstr>Evolutionary Operators of GAs</vt:lpstr>
      <vt:lpstr>Evolutionary Operators of GAs</vt:lpstr>
      <vt:lpstr>Evolutionary Operators of GAs</vt:lpstr>
      <vt:lpstr>Evolutionary Operators of GAs</vt:lpstr>
      <vt:lpstr>Demonstration: Initial Loading Simplified Problem</vt:lpstr>
      <vt:lpstr>Data Flow in Fuel Reload Optimization Platform</vt:lpstr>
      <vt:lpstr>Case Study: Single-objective Optimization for Core Design Introduction</vt:lpstr>
      <vt:lpstr>Case Study: Single-objective Optimization for Core Design Demonstration</vt:lpstr>
      <vt:lpstr>Case Study: Single-objective Optimization for Core Design Demonstration</vt:lpstr>
      <vt:lpstr>User-defined objective function via external models</vt:lpstr>
      <vt:lpstr>User-defined Constraints in the external model/and Functions</vt:lpstr>
      <vt:lpstr>User-defined Constraints in the external model/and Functions</vt:lpstr>
      <vt:lpstr>Hands-on Session</vt:lpstr>
      <vt:lpstr>Hands-on session</vt:lpstr>
      <vt:lpstr>Exercise1 (1_GA_MaxwRep.xml)</vt:lpstr>
      <vt:lpstr>Exercise1 (1_GA_MaxwRep.xml)</vt:lpstr>
      <vt:lpstr>Exercise2 (2_GA_MinRep.xml)</vt:lpstr>
      <vt:lpstr>Exercise2 (2_GA_MinwoRep.xml)</vt:lpstr>
      <vt:lpstr>Exercise3 (Maximization with explicit constraints) start from the starter exercise 2</vt:lpstr>
      <vt:lpstr>Exercise3</vt:lpstr>
      <vt:lpstr>Exercise3 (Max w/o Rep with Constraints)</vt:lpstr>
      <vt:lpstr>Exercise4 (Continuous problem with implicit constraint)</vt:lpstr>
      <vt:lpstr>Exercise4 (Continuous problem with implicit constraint)</vt:lpstr>
      <vt:lpstr>Exercise4 (Continuous problem with implicit constraint)</vt:lpstr>
      <vt:lpstr>Exercise4 (Continuous problem with implicit constraint)</vt:lpstr>
      <vt:lpstr>Non-Dominated Sorting Genetic Algorithm-II (NSGA-II)</vt:lpstr>
      <vt:lpstr>Non-Dominated Sorting Genetic Algorithm-II: Workflow</vt:lpstr>
      <vt:lpstr>Non-Dominated Sorting Genetic Algorithm-II:  Elitism</vt:lpstr>
      <vt:lpstr>Non-Dominated Sorting Genetic Algorithm-II: Dominance Depth Method </vt:lpstr>
      <vt:lpstr>Non-Dominated Sorting Genetic Algorithm-II: Niching for the first rank</vt:lpstr>
      <vt:lpstr>Case Study: Multi-objective Optimization for Core Design Introduction</vt:lpstr>
      <vt:lpstr>Case Study: Multi-objective Optimization for Core Design Optimal Core Patterns</vt:lpstr>
      <vt:lpstr>Case Study: Multi-objective Optimization for Core Design Common Features of Optimal Core Designs</vt:lpstr>
      <vt:lpstr>RESULTS</vt:lpstr>
      <vt:lpstr>Case Study: Multi-objective Optimization for Core Design Feasible Region and Pareto Frontier</vt:lpstr>
      <vt:lpstr>Conclusion &amp; Future Works</vt:lpstr>
      <vt:lpstr>PowerPoint Presentation</vt:lpstr>
      <vt:lpstr>PowerPoint Presentation</vt:lpstr>
      <vt:lpstr>PowerPoint Presentation</vt:lpstr>
      <vt:lpstr>PowerPoint Presentation</vt:lpstr>
      <vt:lpstr>Backup Slides</vt:lpstr>
      <vt:lpstr>PowerPoint Presentation</vt:lpstr>
      <vt:lpstr>Enhancements and Acceleration</vt:lpstr>
      <vt:lpstr>NSGA-II: Survivor Selection</vt:lpstr>
      <vt:lpstr>NSGA-II: Pseudo Code</vt:lpstr>
      <vt:lpstr>NSGA-II: Pseudo Code</vt:lpstr>
      <vt:lpstr>PowerPoint Presentation</vt:lpstr>
      <vt:lpstr>Thank you for your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2024-07-08T18:25:14Z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